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7"/>
  </p:notesMasterIdLst>
  <p:sldIdLst>
    <p:sldId id="256" r:id="rId2"/>
    <p:sldId id="257" r:id="rId3"/>
    <p:sldId id="258" r:id="rId4"/>
    <p:sldId id="266" r:id="rId5"/>
    <p:sldId id="324" r:id="rId6"/>
    <p:sldId id="325" r:id="rId7"/>
    <p:sldId id="326" r:id="rId8"/>
    <p:sldId id="327" r:id="rId9"/>
    <p:sldId id="271" r:id="rId10"/>
    <p:sldId id="323" r:id="rId11"/>
    <p:sldId id="328" r:id="rId12"/>
    <p:sldId id="343" r:id="rId13"/>
    <p:sldId id="329" r:id="rId14"/>
    <p:sldId id="330" r:id="rId15"/>
    <p:sldId id="331" r:id="rId16"/>
    <p:sldId id="332" r:id="rId17"/>
    <p:sldId id="333" r:id="rId18"/>
    <p:sldId id="334" r:id="rId19"/>
    <p:sldId id="34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07" r:id="rId29"/>
    <p:sldId id="310" r:id="rId30"/>
    <p:sldId id="311" r:id="rId31"/>
    <p:sldId id="313" r:id="rId32"/>
    <p:sldId id="314" r:id="rId33"/>
    <p:sldId id="312" r:id="rId34"/>
    <p:sldId id="308" r:id="rId35"/>
    <p:sldId id="315" r:id="rId36"/>
    <p:sldId id="317" r:id="rId37"/>
    <p:sldId id="316" r:id="rId38"/>
    <p:sldId id="319" r:id="rId39"/>
    <p:sldId id="318" r:id="rId40"/>
    <p:sldId id="320" r:id="rId41"/>
    <p:sldId id="321" r:id="rId42"/>
    <p:sldId id="322" r:id="rId43"/>
    <p:sldId id="309" r:id="rId44"/>
    <p:sldId id="305" r:id="rId45"/>
    <p:sldId id="306" r:id="rId46"/>
  </p:sldIdLst>
  <p:sldSz cx="9144000" cy="6858000" type="screen4x3"/>
  <p:notesSz cx="6858000" cy="9144000"/>
  <p:defaultTextStyle>
    <a:defPPr>
      <a:defRPr lang="en-US"/>
    </a:defPPr>
    <a:lvl1pPr marL="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28" userDrawn="1">
          <p15:clr>
            <a:srgbClr val="A4A3A4"/>
          </p15:clr>
        </p15:guide>
        <p15:guide id="2" pos="206" userDrawn="1">
          <p15:clr>
            <a:srgbClr val="A4A3A4"/>
          </p15:clr>
        </p15:guide>
        <p15:guide id="3" orient="horz" pos="240" userDrawn="1">
          <p15:clr>
            <a:srgbClr val="A4A3A4"/>
          </p15:clr>
        </p15:guide>
        <p15:guide id="4" pos="55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3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1" autoAdjust="0"/>
    <p:restoredTop sz="94660"/>
  </p:normalViewPr>
  <p:slideViewPr>
    <p:cSldViewPr>
      <p:cViewPr varScale="1">
        <p:scale>
          <a:sx n="116" d="100"/>
          <a:sy n="116" d="100"/>
        </p:scale>
        <p:origin x="1272" y="108"/>
      </p:cViewPr>
      <p:guideLst>
        <p:guide orient="horz" pos="4128"/>
        <p:guide pos="206"/>
        <p:guide orient="horz" pos="240"/>
        <p:guide pos="55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B7490-C190-4B66-A5E6-07F24AAECC3A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6179D-EAB2-4E29-9BFE-7B08807EE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485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238D2B-38F8-40BF-A5E9-EB38F7173D6E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3131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6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3132291"/>
            <a:ext cx="7175351" cy="1793167"/>
          </a:xfrm>
          <a:effectLst/>
        </p:spPr>
        <p:txBody>
          <a:bodyPr>
            <a:noAutofit/>
          </a:bodyPr>
          <a:lstStyle>
            <a:lvl1pPr marL="640093" indent="-457209"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8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0"/>
            <a:ext cx="4829287" cy="48947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marL="0" lvl="0" indent="0" algn="ctr" defTabSz="914418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09801"/>
            <a:ext cx="3636085" cy="1258493"/>
          </a:xfrm>
          <a:effectLst/>
        </p:spPr>
        <p:txBody>
          <a:bodyPr anchor="b">
            <a:noAutofit/>
          </a:bodyPr>
          <a:lstStyle>
            <a:lvl1pPr marL="228605" indent="-228605" algn="l">
              <a:defRPr sz="2800" b="1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9" indent="0">
              <a:buNone/>
              <a:defRPr sz="1200"/>
            </a:lvl2pPr>
            <a:lvl3pPr marL="914418" indent="0">
              <a:buNone/>
              <a:defRPr sz="1000"/>
            </a:lvl3pPr>
            <a:lvl4pPr marL="1371627" indent="0">
              <a:buNone/>
              <a:defRPr sz="900"/>
            </a:lvl4pPr>
            <a:lvl5pPr marL="1828837" indent="0">
              <a:buNone/>
              <a:defRPr sz="900"/>
            </a:lvl5pPr>
            <a:lvl6pPr marL="2286046" indent="0">
              <a:buNone/>
              <a:defRPr sz="900"/>
            </a:lvl6pPr>
            <a:lvl7pPr marL="2743255" indent="0">
              <a:buNone/>
              <a:defRPr sz="900"/>
            </a:lvl7pPr>
            <a:lvl8pPr marL="3200464" indent="0">
              <a:buNone/>
              <a:defRPr sz="900"/>
            </a:lvl8pPr>
            <a:lvl9pPr marL="365767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4" indent="-182884">
              <a:buFont typeface="Georgia" pitchFamily="18" charset="0"/>
              <a:buChar char="*"/>
              <a:defRPr sz="1600"/>
            </a:lvl1pPr>
            <a:lvl2pPr marL="457209" indent="0">
              <a:buNone/>
              <a:defRPr sz="1200"/>
            </a:lvl2pPr>
            <a:lvl3pPr marL="914418" indent="0">
              <a:buNone/>
              <a:defRPr sz="1000"/>
            </a:lvl3pPr>
            <a:lvl4pPr marL="1371627" indent="0">
              <a:buNone/>
              <a:defRPr sz="900"/>
            </a:lvl4pPr>
            <a:lvl5pPr marL="1828837" indent="0">
              <a:buNone/>
              <a:defRPr sz="900"/>
            </a:lvl5pPr>
            <a:lvl6pPr marL="2286046" indent="0">
              <a:buNone/>
              <a:defRPr sz="900"/>
            </a:lvl6pPr>
            <a:lvl7pPr marL="2743255" indent="0">
              <a:buNone/>
              <a:defRPr sz="900"/>
            </a:lvl7pPr>
            <a:lvl8pPr marL="3200464" indent="0">
              <a:buNone/>
              <a:defRPr sz="900"/>
            </a:lvl8pPr>
            <a:lvl9pPr marL="365767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2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1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320046" indent="-320046" algn="r" defTabSz="914418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5" indent="-182884" algn="l" defTabSz="91441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51" indent="-182884" algn="l" defTabSz="91441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76" indent="-182884" algn="l" defTabSz="91441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302" indent="-182884" algn="l" defTabSz="91441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916" indent="-182884" algn="l" defTabSz="91441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41" indent="-182884" algn="l" defTabSz="91441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99" indent="-182884" algn="l" defTabSz="91441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46" indent="-182884" algn="l" defTabSz="91441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804" indent="-182884" algn="l" defTabSz="91441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289637"/>
            <a:ext cx="9144000" cy="1440160"/>
          </a:xfrm>
        </p:spPr>
        <p:txBody>
          <a:bodyPr>
            <a:noAutofit/>
          </a:bodyPr>
          <a:lstStyle/>
          <a:p>
            <a:pPr marL="182884" indent="0">
              <a:buNone/>
            </a:pPr>
            <a:r>
              <a:rPr lang="en-GB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sz="2400" i="1" dirty="0">
              <a:solidFill>
                <a:srgbClr val="9900CC"/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799" y="4871702"/>
            <a:ext cx="802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i="1" dirty="0">
                <a:solidFill>
                  <a:schemeClr val="accent1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sz="2000" b="1" i="1" dirty="0">
                <a:solidFill>
                  <a:schemeClr val="accent1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‌‌‌ပါမောက္ခ ဒေါက်တာဆွေဆွေအေး</a:t>
            </a:r>
            <a:endParaRPr lang="en-GB" sz="2000" b="1" i="1" dirty="0">
              <a:solidFill>
                <a:schemeClr val="accent1">
                  <a:lumMod val="50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ctr"/>
            <a:r>
              <a:rPr lang="en-GB" sz="2000" b="1" i="1" dirty="0">
                <a:solidFill>
                  <a:schemeClr val="accent1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SLA-009</a:t>
            </a:r>
            <a:endParaRPr lang="my-MM" sz="2000" b="1" i="1" dirty="0">
              <a:solidFill>
                <a:schemeClr val="accent1">
                  <a:lumMod val="50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ctr"/>
            <a:r>
              <a:rPr lang="en-US" sz="2000" b="1" i="1" dirty="0">
                <a:solidFill>
                  <a:schemeClr val="accent1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TWG-2 </a:t>
            </a:r>
            <a:r>
              <a:rPr lang="my-MM" sz="2000" b="1" i="1" dirty="0">
                <a:solidFill>
                  <a:schemeClr val="accent1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အဖွဲ့ခေါင်းဆောင်</a:t>
            </a:r>
            <a:endParaRPr lang="my-MM" b="1" i="1" dirty="0">
              <a:solidFill>
                <a:schemeClr val="accent1">
                  <a:lumMod val="50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18065" y="4140566"/>
            <a:ext cx="2462534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y-MM" sz="252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ရှင်းလင်းတင်ပြသူ</a:t>
            </a:r>
            <a:endParaRPr lang="en-SG" sz="252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5500" y="833247"/>
            <a:ext cx="91440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my-MM" sz="2400" b="1" dirty="0">
                <a:solidFill>
                  <a:schemeClr val="accent1">
                    <a:lumMod val="7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မြန်မာနိုင်ငံ အဆောက်အဦးဆိုင်ရာ စံချိန်စံညွှန်းလမ်းညွှန်ချက်များ ၂၀၂၅ (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MNBC 2025) </a:t>
            </a:r>
            <a:r>
              <a:rPr lang="my-MM" sz="2400" b="1" dirty="0">
                <a:solidFill>
                  <a:schemeClr val="accent1">
                    <a:lumMod val="7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အပိုင်း-၂ 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6706" y="5943600"/>
            <a:ext cx="38795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my-MM" altLang="en-US" sz="1400" dirty="0">
                <a:latin typeface="Pyidaungsu" panose="020B0502040204020203" pitchFamily="34" charset="0"/>
                <a:cs typeface="Pyidaungsu" panose="020B0502040204020203" pitchFamily="34" charset="0"/>
              </a:rPr>
              <a:t>မြန်မာနိုင်ငံ အင်ဂျင်နီယာအသင်းချုပ် အဆောက်အဦး၊</a:t>
            </a:r>
            <a:r>
              <a:rPr lang="en-US" altLang="en-US" sz="800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endParaRPr lang="en-US" altLang="en-US" sz="32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      (</a:t>
            </a:r>
            <a:r>
              <a:rPr lang="my-MM" sz="1400" b="1" dirty="0">
                <a:solidFill>
                  <a:schemeClr val="bg1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၁၃-၉-၂၀၂၅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) </a:t>
            </a:r>
            <a:endParaRPr lang="en-SG" sz="1400" b="1" dirty="0">
              <a:solidFill>
                <a:schemeClr val="bg1">
                  <a:lumMod val="50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FCAF24-8FD9-5041-2109-B4AA67F36F84}"/>
              </a:ext>
            </a:extLst>
          </p:cNvPr>
          <p:cNvSpPr/>
          <p:nvPr/>
        </p:nvSpPr>
        <p:spPr>
          <a:xfrm>
            <a:off x="-5500" y="2633666"/>
            <a:ext cx="914400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my-MM" sz="2800" b="1" dirty="0">
                <a:solidFill>
                  <a:schemeClr val="accent2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အထွေထွေရှင်းလင်းတင်ပြခြင်း</a:t>
            </a:r>
            <a:endParaRPr lang="en-US" sz="2800" b="1" dirty="0">
              <a:solidFill>
                <a:schemeClr val="accent2">
                  <a:lumMod val="50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773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9AF6B-6194-E707-F965-E44154A64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>
            <a:extLst>
              <a:ext uri="{FF2B5EF4-FFF2-40B4-BE49-F238E27FC236}">
                <a16:creationId xmlns:a16="http://schemas.microsoft.com/office/drawing/2014/main" id="{1AF0C9F2-3DEE-7BB7-ADB2-D20BCAB82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381000"/>
            <a:ext cx="8512175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မြန်မာနိုင်ငံ အဆောက်အဦးဆိုင်ရာ စံချိန်စံညွှန်းလမ်းညွှန်ချက်များ ၂၀၂၅ အပိုင်း ၂</a:t>
            </a:r>
            <a:r>
              <a:rPr lang="en-US" b="1" dirty="0">
                <a:latin typeface="Pyidaungsu" panose="020B0502040204020203" pitchFamily="34" charset="0"/>
                <a:cs typeface="Pyidaungsu" panose="020B0502040204020203" pitchFamily="34" charset="0"/>
              </a:rPr>
              <a:t>  </a:t>
            </a: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ဗိသုကာနှင့် မြို့ပြပုံစံထုတ်ခြင်း</a:t>
            </a: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</a:t>
            </a:r>
            <a:r>
              <a:rPr lang="en-GB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၂.၁ 	အသုံးပြုမှုနှင့် အသုံးချနေရာအမျိုးအစားများ </a:t>
            </a:r>
            <a:endParaRPr lang="en-US" altLang="ja-JP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၂.၂ 	ဗိသုကာဆိုင်ရာ လိုအပ်ချက်များနှင့် အသုံးချနေထိုင်မှုအပေါ်မူတည်၍ အသေးစိတ်အထူးလိုအပ် 	ချက်များ</a:t>
            </a: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၂.၃	ဧရိယာနှင့်အမြင့်သတ်မှတ်ချက်</a:t>
            </a:r>
            <a:endParaRPr lang="en-US" altLang="ja-JP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၂.၄ 	အထူးအဆောက်အအုံနှင့် တည်ဆောက်ပုံ</a:t>
            </a:r>
            <a:endParaRPr lang="en-US" altLang="ja-JP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၂.၅ 	အတွင်းပိုင်းပတ်ဝန်းကျင်</a:t>
            </a:r>
            <a:endParaRPr lang="en-US" altLang="ja-JP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၂.၆ 	လွတ်မြောက်ရာလမ်းကြောင်း (ထွက်ပေါက်)</a:t>
            </a:r>
            <a:endParaRPr lang="en-US" altLang="ja-JP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၂.၇ 	မသန်စွမ်းများအတွက် ချဉ်းကပ်နည်းလမ်းများ</a:t>
            </a:r>
            <a:endParaRPr lang="en-US" altLang="ja-JP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၂.၈ 	အပြင်နံရံများ</a:t>
            </a:r>
            <a:endParaRPr lang="en-US" altLang="ja-JP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၂.၉ 	အမိုးဆောက်လုပ်ခြင်း၊ အမိုးမိုးခြင်းနှင့် အမိုးနှင့်ဆက်စပ်နေသည့် အဆောက်အအုံများ</a:t>
            </a: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၂.၁၀ 	ရှေးဟောင်းသမိုင်းဝင်အမွေအနှစ် အဆောက်အအုံများအတွက် လမ်းညွှန်ချက်များ</a:t>
            </a: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၂.၁၁	မြို့ပြဒီဇိုင်းနှင့်ပတ်ဝန်းကျင်</a:t>
            </a:r>
          </a:p>
          <a:p>
            <a:pPr>
              <a:lnSpc>
                <a:spcPct val="150000"/>
              </a:lnSpc>
            </a:pPr>
            <a:r>
              <a:rPr lang="my-MM" altLang="ja-JP" sz="1600" dirty="0">
                <a:latin typeface="Pyidaungsu" panose="020B0502040204020203" pitchFamily="34" charset="0"/>
                <a:cs typeface="Pyidaungsu" panose="020B0502040204020203" pitchFamily="34" charset="0"/>
              </a:rPr>
              <a:t>၂.၁၂ 	စိမ်းလန်းမှုဆိုင်ရာ အဆောက်အအုံ</a:t>
            </a:r>
            <a:r>
              <a:rPr lang="en-GB" sz="1600" dirty="0">
                <a:latin typeface="Pyidaungsu" panose="020B0502040204020203" pitchFamily="34" charset="0"/>
                <a:cs typeface="Pyidaungsu" panose="020B0502040204020203" pitchFamily="34" charset="0"/>
              </a:rPr>
              <a:t>			</a:t>
            </a:r>
            <a:endParaRPr lang="en-GB" altLang="ja-JP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285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B2A1C-C63B-32EC-ED4A-04CBCD565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>
            <a:extLst>
              <a:ext uri="{FF2B5EF4-FFF2-40B4-BE49-F238E27FC236}">
                <a16:creationId xmlns:a16="http://schemas.microsoft.com/office/drawing/2014/main" id="{A98707E0-843D-E3EA-8400-44D2407B5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001" y="381000"/>
            <a:ext cx="8538199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၂.၁.၂ အသုံးပြုမှုနှင့် အသုံးချနေရာအမျိုးအစားဖြင့် အသုံးပြုခြင်းနှင့် အဆောက်အအုံများ အားလုံး၏ အမျိုးအစား ခွဲခြားခြင်း</a:t>
            </a: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2000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၂.၁.၂.၁	အထွေထွေ</a:t>
            </a: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just">
              <a:lnSpc>
                <a:spcPct val="20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ဤအပိုင်းသည် တည်ဆောက်ပုံများနှင့် အဆောက်အအုံများအားလုံး၏ အမျိုးအစားခွဲခြားခြင်းအား ထိန်းချုပ် ရန် ပြဋ္ဌာန်းချက်များဖြစ်သော ဤအခန်း၏ နယ်ပယ်နှင့်အသုံးပြုမှုနှင့်အသုံးချနေရာ အမျိုးအစားများ ဟု အဓိပ္ပါယ် ဖွင့်ဆိုနိုင်သည်။ တည်ဆောက်မှုအပိုင်းများနှင့် တည်ဆောက်ပုံတို့ကို အောက်ဖော်ပြပါအုပ်စုတစ်ခု (သို့မဟုတ်) တစ်ခုထက် ပိုသော အုပ်စုများတွင် အသုံးပြုမှုနှင့်စပ်လျဉ်း၍ အမျိုးအစားခွဲခြားနိုင်သည်။ </a:t>
            </a:r>
            <a:endParaRPr lang="en-GB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1FCCB1BE-AC4F-FCD4-A10A-F1F4DE266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901" y="4014966"/>
            <a:ext cx="8762999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တည်ဆောက်မှု၏အပိုင်းနှင့် တည်ဆောက်ပုံများကို အမျိုးအစားခွဲခြားသည့်အုပ်စု ၁ဝအုပ်စုမှာ အောက်ပါ အတိုင်း ဖြစ်သည်။</a:t>
            </a:r>
            <a:endParaRPr lang="en-US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(က)	အုပ်စု က - လူအများစုဝေးခြင်းဆိုင်ရာ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(ခ)	အုပ်စု ခ - လုပ်ငန်းများဆိုင်ရာ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(ဂ)	အုပ်စု င - ပညာရေးဆိုင်ရာ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(ဃ)	အုပ်စု စ - စက်ရုံနှင့်စက်မှုလုပ်ငန်းများဆိုင်ရာ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(င)	အုပ်စု ဇ - အန္တရာယ်ရှိနိုင်သောလုပ်ငန်းများဆိုင်ရာ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06921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C78B677-1C76-34B4-A6D3-D85D64A8A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1" y="457200"/>
            <a:ext cx="85217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(စ)	အုပ်စု ဈ - အဖွဲ့အစည်းများဆိုင်ရာ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(ဆ)	အုပ်စု ဍ - ကုန်သွယ်မှုဆိုင်ရာ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(ဇ)	အုပ်စု ဒ - နေထိုင်မှုဆိုင်ရာ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(ဈ) 	အုပ်စု ဓ - သိုလှောင်ခြင်းဆိုင်ရာ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	(ည)	အုပ်စု ပ - ဘက်စုံသုံးနှင့် အထွေထွေ</a:t>
            </a:r>
          </a:p>
          <a:p>
            <a:pPr algn="just">
              <a:lnSpc>
                <a:spcPct val="15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မှတ်ချက်။ လိုအပ်ပါက မြန်မာနိုင်ငံမီးဘေးလုံခြုံရေးဆိုင်ရာ စံချိန်စံညွှန်း သတ်မှတ်ချက် များ(၂၀၂၀) ၊ အခန်း ၁၊ ဇယား ၁.၄ မှ ကိုးကား ရယူရမည်ဖြစ်ပါသည်။</a:t>
            </a:r>
          </a:p>
        </p:txBody>
      </p:sp>
    </p:spTree>
    <p:extLst>
      <p:ext uri="{BB962C8B-B14F-4D97-AF65-F5344CB8AC3E}">
        <p14:creationId xmlns:p14="http://schemas.microsoft.com/office/powerpoint/2010/main" val="3855790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DD7BE-1CAF-8DAB-1D7E-AA9F27EA8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7EDB74-AB84-7591-D31B-9B0A94467F52}"/>
              </a:ext>
            </a:extLst>
          </p:cNvPr>
          <p:cNvSpPr txBox="1"/>
          <p:nvPr/>
        </p:nvSpPr>
        <p:spPr>
          <a:xfrm>
            <a:off x="327025" y="228600"/>
            <a:ext cx="8512175" cy="6117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tabLst>
                <a:tab pos="1133498" algn="l"/>
              </a:tabLst>
            </a:pPr>
            <a:r>
              <a:rPr lang="my-MM" b="1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ea typeface="Times New Roman" pitchFamily="18" charset="0"/>
                <a:cs typeface="Pyidaungsu" panose="020B0502040204020203" pitchFamily="34" charset="0"/>
              </a:rPr>
              <a:t>၂.၂ ဗိသုကာဆိုင်ရာလိုအပ်ချက်များနှင့် အသုံးချနေထိုင်မှုအပေါ်မူတည်၍ အသေးစိတ် အထူး လိုအပ်ချက်များ</a:t>
            </a:r>
            <a:endParaRPr lang="en-GB" dirty="0">
              <a:solidFill>
                <a:schemeClr val="tx1">
                  <a:lumMod val="85000"/>
                  <a:lumOff val="15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just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tabLst>
                <a:tab pos="1133498" algn="l"/>
              </a:tabLs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ea typeface="Times New Roman" pitchFamily="18" charset="0"/>
                <a:cs typeface="Pyidaungsu" panose="020B0502040204020203" pitchFamily="34" charset="0"/>
              </a:rPr>
              <a:t>ဤအခန်းသည် ဗိသုကာဆိုင်ရာလိုအပ်ချက်များ၊ အထူးအသုံးပြုမှုနှင့် အသုံးချဆိုင်ရာ လိုအပ်ချက် များနှင့်ဆောက်လုပ်ရေးဆိုင်ရာလိုအပ်ချက်များနှင့်အတူ အဆောက်အအုံများ (သို့မဟုတ်) ဖွဲ့စည်း တည်ဆောက်ပုံများတွင် ကျင့်သုံးရန် ရည်ရွယ်သည်။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Pyidaungsu" panose="020B0502040204020203" pitchFamily="34" charset="0"/>
              <a:ea typeface="Times New Roman" pitchFamily="18" charset="0"/>
              <a:cs typeface="Pyidaungsu" panose="020B0502040204020203" pitchFamily="34" charset="0"/>
            </a:endParaRPr>
          </a:p>
          <a:p>
            <a:pPr algn="just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tabLst>
                <a:tab pos="1133498" algn="l"/>
              </a:tabLs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ea typeface="Times New Roman" pitchFamily="18" charset="0"/>
                <a:cs typeface="Pyidaungsu" panose="020B0502040204020203" pitchFamily="34" charset="0"/>
              </a:rPr>
              <a:t>၎င်းသည် သက်ဆိုင်ရာမြို့ကြီးများနှင့်ဒေသများရှိ စည်ပင်သာယာရေးကော်မတီ၊ အထပ်မြင့် အဆောက်အအုံ စီမံကိန်းများအတွက် အထပ်မြင့်နှင့်အများပြည်သူသုံး အဆောက်အအုံတည် ဆောက်ရေး စီမံကိန်းများ ကြီးကြပ်စစ်ဆေးရေးပညာရှင်အဖွဲ့ (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ea typeface="Times New Roman" pitchFamily="18" charset="0"/>
                <a:cs typeface="Pyidaungsu" panose="020B0502040204020203" pitchFamily="34" charset="0"/>
              </a:rPr>
              <a:t>HPBC)</a:t>
            </a: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ea typeface="Times New Roman" pitchFamily="18" charset="0"/>
                <a:cs typeface="Pyidaungsu" panose="020B0502040204020203" pitchFamily="34" charset="0"/>
              </a:rPr>
              <a:t> ၊ မီးသတ်ဦးစီးဌာန၊ ကျန်းမာရေး၊ ပညာရေး၊ ဟိုတယ်၊ ယဉ်ကျေးမှုအစရှိသည့် သက်ဆိုင်ရာအာဏာပိုင်အဖွဲ့အစည်း များက ထုတ်ပြန်သော သက်ဆိုင်ရာနည်းဥပဒေများ၊ စည်းမျဉ်းများ၊ လမ်းညွှန်ချက်များ၊ စံများနှင့် ကိုက်ညီသင့်သည်။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010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7BD68-445B-7D76-668F-00C2B6DA3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>
            <a:extLst>
              <a:ext uri="{FF2B5EF4-FFF2-40B4-BE49-F238E27FC236}">
                <a16:creationId xmlns:a16="http://schemas.microsoft.com/office/drawing/2014/main" id="{76E340BF-F65B-FF91-578F-E684DA997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975" y="352425"/>
            <a:ext cx="8479436" cy="6567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အပိုင်း ၂  ဗိသုကာနှင့် မြို့ပြပုံစံထုတ်ခြင်း</a:t>
            </a:r>
          </a:p>
          <a:p>
            <a:pPr>
              <a:lnSpc>
                <a:spcPct val="2000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၂.၃	ဧရိယာနှင့်အမြင့်သတ်မှတ်ချက်</a:t>
            </a: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      </a:t>
            </a: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၂.၃.၁	အဓိပ္ပါယ်ဖွင့်ဆိုချက်များ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၂.၃.၂	ဧရိယာနှင့်အမြင့်ကန့်သတ်ချက်များ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၂.၃.၃	ခွင့်ပြုနိုင်သောကြမ်းခင်းဧရိယာ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၂.၃.၄	အဆောက်အအုံ၏အများဆုံးအမြင့်သတ်မှတ်ချက်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</a:t>
            </a: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၂.၃.၅	ရောနှောအသုံးချမှုနှင့် နေထိုင်မှု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၂.၃.၆	ကုန်တင်ကုန်ချနေရာများ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၂.၃.၇	အထပ်မြင့်အဆောက်အအုံများရှိ ဟင်းလင်းဖွင့်ကပြင် (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Sky Terrace)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အမြင့် 	သတ်မှတ်ချက်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067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5B78F-F463-7082-E711-00FEC3E4F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>
            <a:extLst>
              <a:ext uri="{FF2B5EF4-FFF2-40B4-BE49-F238E27FC236}">
                <a16:creationId xmlns:a16="http://schemas.microsoft.com/office/drawing/2014/main" id="{F8F7419A-5850-118B-3CE4-5BFCC53B7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" y="381000"/>
            <a:ext cx="8512175" cy="5884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အပိုင်း ၂  ဗိသုကာနှင့် မြို့ပြပုံစံထုတ်ခြင်း</a:t>
            </a:r>
          </a:p>
          <a:p>
            <a:pPr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၂.၄ 	အထူးအဆောက်အအုံနှင့် တည်ဆောက်ပုံ</a:t>
            </a: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	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  <a:endParaRPr lang="my-MM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၂.၄.၁	အထွေထွေ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၂.၄.၂	အလွှာပါးတည်ဆောက်မှုများ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၂.၄.၃	ယာယီအဆောက်အအုံများ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၂.၄.၄	လူသွားလမ်းများ (သို့မဟုတ်) ဥမင်လှိုဏ်ခေါင်းများ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</a:t>
            </a: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၂.၄.၅	နေကာများနှင့် ပေါင်းမိုးများ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၂.၄.၆	အမိုးပါသည့် ဝင်ပေါက်များ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၂.၄.၇	ဆိုင်းဘုတ်များ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</a:t>
            </a: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၂.၄.၈	ဆက်သွယ်ရေးနှင့် အသံလွှင့်တာဝါတိုင်များ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</a:t>
            </a: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၂.၄.၉	ရေကူးကန်အဝန်းအဝိုင်းများ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၂.၄.၁၀	အလိုအလျောက်ရွေ့လျားသည့်ဂိတ်တံခါးများ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3579323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BA885-FF9A-A7B9-3BA5-57D46AA7D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70DD92-D7DD-C0A5-1928-503DA7010F53}"/>
              </a:ext>
            </a:extLst>
          </p:cNvPr>
          <p:cNvSpPr/>
          <p:nvPr/>
        </p:nvSpPr>
        <p:spPr>
          <a:xfrm>
            <a:off x="327024" y="381000"/>
            <a:ext cx="8664575" cy="5884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၂.၅  အတွင်းပိုင်းပတ်ဝန်းကျင်</a:t>
            </a:r>
            <a:r>
              <a:rPr lang="en-US" b="1" dirty="0">
                <a:latin typeface="Pyidaungsu" panose="020B0502040204020203" pitchFamily="34" charset="0"/>
                <a:cs typeface="Pyidaungsu" panose="020B0502040204020203" pitchFamily="34" charset="0"/>
              </a:rPr>
              <a:t> 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ဤအပိုင်းတွင်ဖော်ပြထားသည့် ပြဋ္ဌာန်းထားချက်များသည် လေဝင်လေထွက်၊ အလင်းရောင်၊ အဆောက်အအုံအတွင်းရှိ အမိုးမပါသောနေရာလပ်၊ အခန်းအတိုင်းအတာနှင့် အဆောက်အအုံ၏ အတွင်းပိုင်းနှင့်စပ်ဆက်နေသော အရာဝတ္ထုပစ္စည်းများအပေါ်တွင် သက်ရောက်မှုရှိစေရမည် ဖြစ်သည်။ 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အတွင်းပိုင်းပတ်ဝန်းကျင်ဆိုသည်မှာ လူသားတို့၏ လိုအပ်ချက်များအားလုံးကို ဖော်ထုတ်ပေးသည့် နေရာများဖြစ်ပြီး လူနေအိမ်အဆောက်အအုံများ၊ ရုံးခန်းအဆောက်အအုံများနှင့် အခြားအဆောက် အအုံအမျိုးအစားများတွင် အရည်အသွေးကောင်းမွန်သော အတွင်းပိုင်းပတ်ဝန်းကျင်များဖြစ်ရန် အောက်ပါအချက်များကို ဖြည့်ဆည်းပေး၍ ပုံဖော်ထားပါသည်။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   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အလင်းရောင် အဆင့်များကို ကောင်းစွာ ထိန်းချုပ်နိုင်ခြင်း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အပူကို ကောင်းစွာ ထိန်းချုပ်နိုင်ခြင်း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အခန်းများ၊ လှေကားများ၊ စင်္ကြန်များ၊ ဧည့်ခန်းမများ အစရှိသည့် နေရာများတွင် နေ့အလင်းရောင် ကောင်းစွာ ရရှိနိုင်သည့် နေရာများနှင့် လေဝင်လေထွက်ကောင်းအောင် ဖန်တီးပေးခြင်း စသဖြင့်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811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C3262-3093-BE5C-1A63-8BE84014E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>
            <a:extLst>
              <a:ext uri="{FF2B5EF4-FFF2-40B4-BE49-F238E27FC236}">
                <a16:creationId xmlns:a16="http://schemas.microsoft.com/office/drawing/2014/main" id="{74F29CD6-26D6-6625-0364-84B505D64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381000"/>
            <a:ext cx="8588375" cy="633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အပိုင်း ၂  ဗိသုကာနှင့် မြို့ပြပုံစံထုတ်ခြင်း</a:t>
            </a:r>
          </a:p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၂.၅ 	အတွင်းပိုင်းပတ်ဝန်းကျင်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  <a:endParaRPr lang="my-MM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၂.၅.၁ 	နယ်ပယ်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၂.၅.၂	အထွေထွေ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၂.၅.၃	လေဝင်လေထွက်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၂.၅.၄	အလင်းရောင်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၂.၅.၅	အဆောက်အအုံအတွင်းရှိ အမိုးမပါသောနေရာလပ်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၂.၅.၆	အတွင်းပိုင်းနေရာများ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၂.၅.၇	လှေကားများ၊ လှေကားထစ်များ၊ ဆင်ခြေလျောလမ်းများ၊ ဓါတ်လှေကားများ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၂.၅.၈	အဆောက်အဦအတွင်းရှိ စက်မှုနည်းပညာဖြင့် ပြုလုပ်ထားသည့်	အထက်နှင့်အောက် 	သယ်ယူပို့ဆောင်ရေး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၂.၅.၉	လူအများအသုံးချနေထိုင်ခြင်းမရှိသည့် နေရာများသို့ဝင်ထွက်နိုင်သည့်ဝင်လမ်း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၂.၅.၁၀	ပတ်ဝန်းကျင်ရှိ အရာဝတ္ထုပစ္စည်းများ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  <a:r>
              <a:rPr lang="en-US" b="1" dirty="0">
                <a:latin typeface="Pyidaungsu" panose="020B0502040204020203" pitchFamily="34" charset="0"/>
                <a:cs typeface="Pyidaungsu" panose="020B0502040204020203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268541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FF050-8B45-0428-E1AD-9FD5CD9D5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>
            <a:extLst>
              <a:ext uri="{FF2B5EF4-FFF2-40B4-BE49-F238E27FC236}">
                <a16:creationId xmlns:a16="http://schemas.microsoft.com/office/drawing/2014/main" id="{A6FEDE66-2C38-FFEB-18F0-D9CE37040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1" y="304800"/>
            <a:ext cx="8610600" cy="6781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အပိုင်း ၂  ဗိသုကာနှင့် မြို့ပြပုံစံထုတ်ခြင်း</a:t>
            </a:r>
          </a:p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၂.၆ 	လွတ်မြောက်ရာလမ်းကြောင်း (ထွက်ပေါက်)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     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	လွတ်မြောက်ရာလမ်းကြောင်းစနစ် (ထွက်ပေါက်စနစ်)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</a:t>
            </a:r>
            <a:endParaRPr lang="my-MM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၂.၆.၂	လွတ်မြောက်ရာလမ်းကြောင်း (ထွက်ပေါက်)အတွက်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၂.၆.၁၆	ထွက်ပေါက်သင်္ကေတ အထွေထွေလိုအပ်ချက်များ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၂.၆.၁၇	အရေးပေါ်လွတ်မြောက်/ ခိုလှုံဧရိယာ 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၂.၆.၃	နေထိုင်/အသုံးပြုသူဦးရေ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၂.၆.၁၈	အထူးလိုအပ်ချက်များ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၂.၆.၄	ထွက်ပေါက်လမ်း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၂.၆.၅	ထွက်ပေါက်နှင့် ထွက်ပေါက်လမ်းကြောင်းတံခါးများ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၂.၆.၆	အထပ်အလိုက် ထွက်ပေါက်လှေကား (သို့မဟုတ်) ထွက်ပေါက်အရေအတွက်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၂.၆.၇	ထွက်ပေါက်လမ်း ခရီးအကွာအဝေး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၂.၆.၈	လွတ်မြောက်ရာလမ်းကြောင်း (ထွက်ပေါက်) အကျယ်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</p:txBody>
      </p:sp>
    </p:spTree>
    <p:extLst>
      <p:ext uri="{BB962C8B-B14F-4D97-AF65-F5344CB8AC3E}">
        <p14:creationId xmlns:p14="http://schemas.microsoft.com/office/powerpoint/2010/main" val="3540465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D0165B-7330-4522-E51A-551640946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400050"/>
            <a:ext cx="8512175" cy="4088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၂.၆.၉	ထွက်ပေါက်လှေကားများ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၂.၆.၁၀	နောက်ဆုံးလွတ်မြောက်ရာထွက်ပေါက်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၂.၆.၁၁	ထွက်ပေါက်လမ်းကြောင်း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၂.၆.၁၂	ထွက်ပေါက်တံခါးများ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၂.၆.၁၃	လွတ်မြောက်ရာလမ်းကြောင်း (ထွက်ပေါက်) မီးအလင်းပေးမှု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၂.၆.၁၄	မသန်စွမ်းများအတွက် လွတ်မြောက်ရာလမ်းကြောင်း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</a:t>
            </a:r>
            <a:endParaRPr lang="my-MM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၂.၆.၁၅	ထွက်ပေါက်လှေကားတစ်လျှောက် မီးခိုးလွတ်ချဉ်းကပ်လမ်း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</a:t>
            </a:r>
          </a:p>
          <a:p>
            <a:pPr algn="just">
              <a:lnSpc>
                <a:spcPts val="3500"/>
              </a:lnSpc>
            </a:pP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  <a:p>
            <a:pPr algn="just">
              <a:lnSpc>
                <a:spcPts val="3500"/>
              </a:lnSpc>
            </a:pP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</a:t>
            </a:r>
          </a:p>
        </p:txBody>
      </p:sp>
    </p:spTree>
    <p:extLst>
      <p:ext uri="{BB962C8B-B14F-4D97-AF65-F5344CB8AC3E}">
        <p14:creationId xmlns:p14="http://schemas.microsoft.com/office/powerpoint/2010/main" val="2329027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84" y="1223495"/>
            <a:ext cx="3386017" cy="472236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542" y="1223495"/>
            <a:ext cx="3433458" cy="481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421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916C4-8967-5F7D-BF19-D8AD81B44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4333FA-396E-0260-4179-E0C98706FF3C}"/>
              </a:ext>
            </a:extLst>
          </p:cNvPr>
          <p:cNvSpPr txBox="1"/>
          <p:nvPr/>
        </p:nvSpPr>
        <p:spPr>
          <a:xfrm>
            <a:off x="327025" y="409575"/>
            <a:ext cx="8610600" cy="364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lnSpc>
                <a:spcPts val="3500"/>
              </a:lnSpc>
              <a:defRPr>
                <a:latin typeface="Pyidaungsu" panose="020B0502040204020203" pitchFamily="34" charset="0"/>
                <a:cs typeface="Pyidaungsu" panose="020B0502040204020203" pitchFamily="34" charset="0"/>
              </a:defRPr>
            </a:lvl1pPr>
          </a:lstStyle>
          <a:p>
            <a:r>
              <a:rPr lang="my-MM" b="1" dirty="0"/>
              <a:t>အပိုင်း ၂  ဗိသုကာနှင့် မြို့ပြပုံစံထုတ်ခြင်း</a:t>
            </a:r>
          </a:p>
          <a:p>
            <a:r>
              <a:rPr lang="my-MM" b="1" dirty="0"/>
              <a:t>၂.၇ 	မသန်စွမ်းများအတွက် ချဉ်းကပ်နည်းလမ်းများ</a:t>
            </a:r>
            <a:endParaRPr lang="en-US" b="1" dirty="0"/>
          </a:p>
          <a:p>
            <a:r>
              <a:rPr lang="my-MM" dirty="0"/>
              <a:t>စဉ်	အကြောင်းအရာ </a:t>
            </a:r>
            <a:r>
              <a:rPr lang="en-US" dirty="0"/>
              <a:t>						</a:t>
            </a:r>
          </a:p>
          <a:p>
            <a:r>
              <a:rPr lang="my-MM" dirty="0"/>
              <a:t>၂</a:t>
            </a:r>
            <a:r>
              <a:rPr lang="en-US" dirty="0"/>
              <a:t>.</a:t>
            </a:r>
            <a:r>
              <a:rPr lang="my-MM" dirty="0"/>
              <a:t>၇</a:t>
            </a:r>
            <a:r>
              <a:rPr lang="en-US" dirty="0"/>
              <a:t>.</a:t>
            </a:r>
            <a:r>
              <a:rPr lang="my-MM" dirty="0"/>
              <a:t>၁</a:t>
            </a:r>
            <a:r>
              <a:rPr lang="en-US" dirty="0"/>
              <a:t>	</a:t>
            </a:r>
            <a:r>
              <a:rPr lang="my-MM" dirty="0"/>
              <a:t>နယ်ပယ်</a:t>
            </a:r>
            <a:endParaRPr lang="en-US" dirty="0"/>
          </a:p>
          <a:p>
            <a:r>
              <a:rPr lang="my-MM" dirty="0"/>
              <a:t>၂</a:t>
            </a:r>
            <a:r>
              <a:rPr lang="en-US" dirty="0"/>
              <a:t>.</a:t>
            </a:r>
            <a:r>
              <a:rPr lang="my-MM" dirty="0"/>
              <a:t>၇</a:t>
            </a:r>
            <a:r>
              <a:rPr lang="en-US" dirty="0"/>
              <a:t>.</a:t>
            </a:r>
            <a:r>
              <a:rPr lang="my-MM" dirty="0"/>
              <a:t>၂</a:t>
            </a:r>
            <a:r>
              <a:rPr lang="en-US" dirty="0"/>
              <a:t>	</a:t>
            </a:r>
            <a:r>
              <a:rPr lang="my-MM" dirty="0"/>
              <a:t>အသုံးအနှုန်းများအတွက်အဓိပ္ပါယ်ဖွင့်ဆိုချက်များ</a:t>
            </a:r>
            <a:endParaRPr lang="en-US" dirty="0"/>
          </a:p>
          <a:p>
            <a:r>
              <a:rPr lang="my-MM" dirty="0"/>
              <a:t>၂</a:t>
            </a:r>
            <a:r>
              <a:rPr lang="en-US" dirty="0"/>
              <a:t>.</a:t>
            </a:r>
            <a:r>
              <a:rPr lang="my-MM" dirty="0"/>
              <a:t>၇</a:t>
            </a:r>
            <a:r>
              <a:rPr lang="en-US" dirty="0"/>
              <a:t>.</a:t>
            </a:r>
            <a:r>
              <a:rPr lang="my-MM" dirty="0"/>
              <a:t>၃</a:t>
            </a:r>
            <a:r>
              <a:rPr lang="en-US" dirty="0"/>
              <a:t>	</a:t>
            </a:r>
            <a:r>
              <a:rPr lang="my-MM" dirty="0"/>
              <a:t>နယ်ပယ်ဆိုင်ရာလိုအပ်ချက်များ</a:t>
            </a:r>
          </a:p>
          <a:p>
            <a:r>
              <a:rPr lang="my-MM" dirty="0"/>
              <a:t>၂</a:t>
            </a:r>
            <a:r>
              <a:rPr lang="en-US" dirty="0"/>
              <a:t>.</a:t>
            </a:r>
            <a:r>
              <a:rPr lang="my-MM" dirty="0"/>
              <a:t>၇</a:t>
            </a:r>
            <a:r>
              <a:rPr lang="en-US" dirty="0"/>
              <a:t>.</a:t>
            </a:r>
            <a:r>
              <a:rPr lang="my-MM" dirty="0"/>
              <a:t>၄</a:t>
            </a:r>
            <a:r>
              <a:rPr lang="en-US" dirty="0"/>
              <a:t>	</a:t>
            </a:r>
            <a:r>
              <a:rPr lang="my-MM" dirty="0"/>
              <a:t>အနည်းဆုံးလိုအပ်ချက်များ</a:t>
            </a:r>
            <a:r>
              <a:rPr lang="en-US" dirty="0"/>
              <a:t>		</a:t>
            </a:r>
          </a:p>
          <a:p>
            <a:r>
              <a:rPr lang="en-GB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0951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7562A-DF63-4CEB-F0EE-7CE3077EE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>
            <a:extLst>
              <a:ext uri="{FF2B5EF4-FFF2-40B4-BE49-F238E27FC236}">
                <a16:creationId xmlns:a16="http://schemas.microsoft.com/office/drawing/2014/main" id="{1E663273-2A48-CDF0-A1A1-DDDADDF21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381000"/>
            <a:ext cx="8512175" cy="633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အပိုင်း ၂  ဗိသုကာနှင့် မြို့ပြပုံစံထုတ်ခြင်း</a:t>
            </a:r>
          </a:p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၂.၈	အပြင်နံရံများ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          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၂.၈.၁	နယ်ပယ်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၂.၈.၂	အဓိပ္ပာယ်ဖွင့်ဆိုချက်များ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၂.၈.၃	လုပ်ငန်းဆောင်ရွက်မှုလိုအပ်ချက်များ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၂.၈.၄	လုပ်ငန်းသုံးပစ္စည်းများ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၂.၈.၅	အုတ်ဖြင့် ဆောက်လုပ်ထားသည့် အစွန်းများ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၂.၈.၆	နံရံတစ်နေရာတွင် ချိုင့်ဝင်၍ပြုလုပ်ထားသည့် တစ်ဖက်ပွင့်နေရာ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၂.၈.၇	နံရံအကာများတပ်ဆင်ခြင်း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၂.၈.၈	အပြင်တံခါးများနှင့် ပြတင်းပေါက်များ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၂.၈.၉	လသာဆောင်များ၊ အလားတူအစွန်းများနှင့် ဆောင်ထုတ်ပြတင်းများ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၂.၈.၁၀	သတ္တုဓါတ်ပေါင်းပစ္စည်းများ (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MCM)					</a:t>
            </a:r>
            <a:endParaRPr lang="en-GB" altLang="ja-JP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just">
              <a:lnSpc>
                <a:spcPts val="3500"/>
              </a:lnSpc>
            </a:pPr>
            <a:r>
              <a:rPr lang="en-GB" altLang="ja-JP" dirty="0">
                <a:latin typeface="Pyidaungsu" panose="020B0502040204020203" pitchFamily="34" charset="0"/>
                <a:cs typeface="Pyidaungsu" panose="020B0502040204020203" pitchFamily="34" charset="0"/>
              </a:rPr>
              <a:t>						 </a:t>
            </a:r>
          </a:p>
        </p:txBody>
      </p:sp>
    </p:spTree>
    <p:extLst>
      <p:ext uri="{BB962C8B-B14F-4D97-AF65-F5344CB8AC3E}">
        <p14:creationId xmlns:p14="http://schemas.microsoft.com/office/powerpoint/2010/main" val="2781597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D3D57-C184-71FF-1A6E-198107C31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>
            <a:extLst>
              <a:ext uri="{FF2B5EF4-FFF2-40B4-BE49-F238E27FC236}">
                <a16:creationId xmlns:a16="http://schemas.microsoft.com/office/drawing/2014/main" id="{379515BD-3EDB-56A4-6B27-CF45449AB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381000"/>
            <a:ext cx="8512175" cy="543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အပိုင်း ၂  ဗိသုကာနှင့် မြို့ပြပုံစံထုတ်ခြင်း</a:t>
            </a:r>
          </a:p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၂.၉ 	အမိုးဆောက်လုပ်ခြင်း၊ အမိုးမိုးခြင်းနှင့် အမိုးနှင့်ဆက်စပ်နေသည့် အဆောက်အအုံများ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၂.၉.၁	အထွေထွေ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၂.၉.၂	အမိုးမိုးခြင်း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၂.၉.၃	အမိုးဒိုင်းများ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၂.၉.၄	အမိုးနှင့်ဆက်စပ်သည့် ရေဆင်းမြောင်းစနစ်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၂.၉.၅	အိမ်မိုးနှင့် နံရံအဆက်ကို လုံအောင်ဖုံးထားသည့် သတ္တုပြား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၂.၉.၆	ခေါင်မိုးရှိ အလင်းဝင်ပေါက်များ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၂.၉.၇	အမိုးပေါ်ရှိလူအသုံးမပြုသောနေရာနှင့် အမိုးနှင့်ဆက်စပ်သည့် အဆောက်အအုံများ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၂.၉.၈	မီးခိုးခေါင်းတိုင်များ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							</a:t>
            </a:r>
          </a:p>
          <a:p>
            <a:pPr algn="just">
              <a:lnSpc>
                <a:spcPts val="3500"/>
              </a:lnSpc>
            </a:pPr>
            <a:endParaRPr lang="en-US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730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27025" y="371475"/>
            <a:ext cx="9010650" cy="633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၂.၁၀ ရှေးဟောင်းသမိုင်းဝင်အမွေအနှစ် အဆောက်အအုံများအတွက် လမ်းညွှန်ချက်များ </a:t>
            </a:r>
          </a:p>
          <a:p>
            <a:pPr algn="just">
              <a:lnSpc>
                <a:spcPts val="35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မြန်မာနိုင်ငံရှိ စာရင်းဝင် အမွေအနှစ်နေရာများ သို့မဟုတ် အဆောက်အအုံများအားလုံးအတွက်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၂.၁၀.၁	စီမံအုပ်ချုပ်ခြင်း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၂.၁၀.၂	အဓိပ္ပါယ်ဖွင့်ဆိုချက်များ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၂.၁၀.၃	အသုံးချနေထိုင်မှု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၂.၁၀.၄	မီးဘေးကာကွယ်ခြင်း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၂.၁၀.၅	တည်ဆောက်မှုဆိုင်ရာစည်းမျဉ်းများ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၂.၁၀.၆	ရှေးဟောင်းလုပ်ငန်းသုံး ပစ္စည်းများနှင့် တည်ဆောက်ပုံနည်းလမ်းများ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၂.၁၀.၇	စက်မှုဆိုင်ရာ၊ ရေမိလ္လာဆိုင်ရာနှင့် လျှပ်စစ်ဆိုင်ရာ လိုအပ်ချက်များ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၂.၁၀.၈	သတ်မှတ်အရည်အချင်းပြည့်မီသည့် ရှေးဟောင်းသမိုင်းဝင်အမွေအနှစ်ဒေသများ၊နေရာ 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	 များနှင့် အများပြည်သူသုံး ဟင်းလင်းပြင်မြေကွက်လပ်များ</a:t>
            </a:r>
          </a:p>
          <a:p>
            <a:pPr algn="just">
              <a:lnSpc>
                <a:spcPts val="35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၂.၁၀.၉	ထိန်းသိမ်းစောင့်ရှောက်မှုစီမံခန့်ခွဲရေးအစီအစဉ်နှင့်ရှေးဟောင်းသမိုင်းဝင်အမွေအနှစ် 	ထိခိုက်မှု အကဲဖြတ်ချက်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7682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41047-49FB-DBB6-2D81-80FBAF16C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46EB8C-018C-2E25-5E05-025BA01485E8}"/>
              </a:ext>
            </a:extLst>
          </p:cNvPr>
          <p:cNvSpPr/>
          <p:nvPr/>
        </p:nvSpPr>
        <p:spPr>
          <a:xfrm>
            <a:off x="336551" y="381000"/>
            <a:ext cx="8502650" cy="6229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my-MM" b="1" dirty="0">
                <a:latin typeface="Pyidaungsu" panose="020B0502040204020203" pitchFamily="34" charset="0"/>
                <a:cs typeface="Pyidaungsu" panose="020B0502040204020203" pitchFamily="34" charset="0"/>
              </a:rPr>
              <a:t>၂.၁၁ မြို့ပြဒီဇိုင်းနှင့် ပတ်ဝန်းကျင်</a:t>
            </a:r>
          </a:p>
          <a:p>
            <a:pPr algn="just">
              <a:lnSpc>
                <a:spcPts val="4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မြို့ပြဒီဇိုင်းနှင့် ပတ်ဝန်းကျင်ဆိုသည်မှာ လူတို့နှင့် အပြင်ဘက်နေရာများ၊ ဆောက်လုပ်ပြီးသောနှင့် သဘာဝပတ်ဝန်းကျင်တို့အကြား အမြင်ပိုင်းဆိုင်ရာနှင့် အာရုံခံစားမှုဆိုင်ရာ ဆက်နွှယ်မှုဖြစ်သည်။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 </a:t>
            </a:r>
          </a:p>
          <a:p>
            <a:pPr algn="just">
              <a:lnSpc>
                <a:spcPts val="4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ဆောက်လုပ်ပြီးသောပတ်ဝန်းကျင်တွင် အဆောက်အအုံများနှင့် လမ်းများကဲ့သို့သော အပြင်ဘက် နေရာများ ပါဝင်ပြီး၊ သဘာဝပတ်ဝန်းကျင်တွင်မူ ကမ်းခြေများ၊ ချောက်ကမ်းပါးများ၊ လှိုဏ်ဂူများ၊ တောအုပ်များနှင့် ပန်းခြံများကဲ့သို့သော အရာများပါဝင်ကာ မြို့ပြတည်ဆောက်ပုံအတွင်း ပုံဖော်၍ ပေါင်းစပ်ထားသည်။</a:t>
            </a:r>
          </a:p>
          <a:p>
            <a:pPr algn="just">
              <a:lnSpc>
                <a:spcPts val="4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မြို့ပြဒီဇိုင်းသည် မြေနေရာစီမံခန့်ခွဲမှု၊ စီမံကိန်းရေးဆွဲမှု ဖွံ့ဖြိုးတိုးတက်မှု၊ ဆင်ခြေဖုံးမြို့များ၊ မြို့ငယ်များနှင့် မြို့ကြီးများ၏ပုံသဏ္ဌာန်နှင့် လုပ်ငန်းဆောင်တာများနှင့် သက်ဆိုင်သည်။ ထိုအရာ သည်လူများနေထိုင်ရာ ဒေသများကို ဖန်တီးပေးသည့် လုပ်ငန်းစဉ်ဖြစ်ပြီး၊ လူတို့သည်တစ်ဦးနှင့် တစ်ဦး၊ ၎င်းတို့ပတ်ဝန်းကျင်ရှိ ရုပ်ပိုင်းဆိုင်ရာ နေရာများနှင့် ဆက်ဆံထိတွေ့ကြသည့်ရလဒ် လည်း ဖြစ်သည်။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157900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90A71-0353-D5AC-077E-769232298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>
            <a:extLst>
              <a:ext uri="{FF2B5EF4-FFF2-40B4-BE49-F238E27FC236}">
                <a16:creationId xmlns:a16="http://schemas.microsoft.com/office/drawing/2014/main" id="{99D42080-AF90-7422-92E1-675476262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431800"/>
            <a:ext cx="8202704" cy="6117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b="1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အပိုင်း ၂  ဗိသုကာနှင့် မြို့ပြပုံစံထုတ်ခြင်း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b="1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၂.၁၁	မြို့ပြဒီဇိုင်းနှင့် ပတ်ဝန်းကျင်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					      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၂.၁၁.၁	မြို့ပြဒီဇိုင်းနှင့်အပြင်ဘက်နေရာများ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၂.၁၁.၂	ပတ်ဝန်းကျင်ဆိုင်ရာကိစ္စရပ်များ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၂.၁၁.၃	မြို့ပြသိပ်သည်းမှုများ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၂.၁၁.၄	ဟင်းလင်းပြင်နေရာများ (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Open Spaces)	</a:t>
            </a:r>
            <a:endParaRPr lang="my-MM" dirty="0">
              <a:solidFill>
                <a:schemeClr val="tx1">
                  <a:lumMod val="85000"/>
                  <a:lumOff val="15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၂.၁၁.၅	အဆောက်အအုံတစ်ခုနှင့်တစ်ခုကြားအကွာအဝေး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၂.၁၁.၆	လမ်းမများနှင့် ယာဉ်ရပ်နားရန်နေရာများ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၂.၁၁.၇	အပန်းဖြေနားနေရန်ဧရိယာ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				</a:t>
            </a:r>
          </a:p>
        </p:txBody>
      </p:sp>
    </p:spTree>
    <p:extLst>
      <p:ext uri="{BB962C8B-B14F-4D97-AF65-F5344CB8AC3E}">
        <p14:creationId xmlns:p14="http://schemas.microsoft.com/office/powerpoint/2010/main" val="2425269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886BC-0AAD-2523-39D6-DFA53AEF8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3B689C-B57D-252C-F42E-8859A6E01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025" y="406400"/>
            <a:ext cx="8839201" cy="5563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အပိုင်း ၂  ဗိသုကာနှင့် မြို့ပြပုံစံထုတ်ခြင်း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၂.၁၂ 	စိမ်းလန်းမှုဆိုင်ရာ အဆောက်အအုံ</a:t>
            </a:r>
            <a:endParaRPr lang="en-US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စဉ်	အကြောင်းအရာ </a:t>
            </a: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			              </a:t>
            </a:r>
            <a:endParaRPr lang="my-MM" altLang="en-US" dirty="0">
              <a:solidFill>
                <a:schemeClr val="tx1">
                  <a:lumMod val="85000"/>
                  <a:lumOff val="15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altLang="ja-JP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၂.၁၂.၁	နိဒါန်း	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altLang="ja-JP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၂.၁၂.၂	မြန်မာနိုင်ငံစိမ်းလန်းမှုဆိုင်ရာအဆောက်အအုံများအတွက် စံသတ်မှတ်ချက်များ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altLang="ja-JP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၂.၁၂.၃	ပတ်ဝန်းကျင်ဆိုင်ရာ ရေရှည်တည်တံ့ရေး စံချိန်စံညွှန်း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altLang="ja-JP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၂.၁၂.၄	စိမ်းလန်းမှုဆိုင်ရာအဆောက်အအုံများအတွက် အဆင့်သတ်မှတ်မှုစနစ်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altLang="ja-JP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၂.၁၂.၅	အကဲဖြတ်ပုံနည်းလမ်း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altLang="ja-JP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၂.၁၂.၆	အကောင်အထည်ဖော်ရန်သီးခြားဖော်ပြချက်(</a:t>
            </a:r>
            <a:r>
              <a:rPr lang="en-GB" altLang="ja-JP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Clauses of implementation)	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altLang="ja-JP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		</a:t>
            </a:r>
            <a:r>
              <a:rPr lang="en-GB" altLang="ja-JP" b="1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5713427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498B3-C2A9-6157-0679-DA50FA8E4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974C99A-5524-5B49-7384-136132D0B97E}"/>
              </a:ext>
            </a:extLst>
          </p:cNvPr>
          <p:cNvSpPr/>
          <p:nvPr/>
        </p:nvSpPr>
        <p:spPr>
          <a:xfrm>
            <a:off x="327024" y="444500"/>
            <a:ext cx="8512175" cy="5563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b="1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၂.၁၂.၂	မြန်မာနိုင်ငံစိမ်းလန်းမှုဆိုင်ရာအဆောက်အအုံများအတွက် စံသတ်မှတ်ချက်များ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ယေဘုယျအားဖြင့် လူအဖွဲ့အစည်းအတွက်သော်လည်းကောင်း၊ လူတစ်ဦးတစ်ယောက် အတွက် သော်လည်းကောင်း နေထိုင်မှုဘဝပတ်ဝန်းကျင်ကို ပုံဖော်ဖန်တီးသည့် ဗိသုကာပညာရပ် အပေါ် တွင် မြို့ပြထွန်းကားမှု၊ စက်မှုလုပ်ငန်းများ တိုးတက်ထွန်းကားမှု၊ ကမ္ဘာလုံးဆိုင်ရာ ရာသီဥတု ပြောင်းလဲမှု စသည်တို့က  များစွာလွှမ်းမိုးမှုရှိသည်။ </a:t>
            </a: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my-MM" dirty="0">
                <a:solidFill>
                  <a:schemeClr val="tx1">
                    <a:lumMod val="85000"/>
                    <a:lumOff val="15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ဤအခန်း၌ လူအများအတွက် ရေရှည်တည်တံ့သည့် တည်ဆောက်မှု ပတ်ဝန်းကျင်ကို ဒီဇိုင်းပုံစံ ထုတ်လုပ်ရာတွင် လူ့အဖွဲ့အစည်းများနှင့် အထူးသဖြင့် ဗိသုကာအင်ဂျင်နီယာများ အနေဖြင့် အနာဂတ်ဖွံ့ဖြိုးမှု တွင်ပါဝင်သည့် စိမ်းလန်းမှုဆိုင်ရာအဆောက်အအုံများနှင့် အကောင်အထည် ဖော်မှုလုပ်ငန်းစဉ် ဆောင်ရွက်မှုအနေဖြင့် စိမ်းလန်းမှုဆိုင်ရာ အဆောက်အအုံများ အတွက် စံသတ်မှတ်ချက်များကို ပြဋ္ဌာန်းခြင်း ဖြစ်သည်။</a:t>
            </a:r>
          </a:p>
        </p:txBody>
      </p:sp>
    </p:spTree>
    <p:extLst>
      <p:ext uri="{BB962C8B-B14F-4D97-AF65-F5344CB8AC3E}">
        <p14:creationId xmlns:p14="http://schemas.microsoft.com/office/powerpoint/2010/main" val="20916873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D96AD1-676D-8201-2805-906B884310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7" r="2275" b="17088"/>
          <a:stretch>
            <a:fillRect/>
          </a:stretch>
        </p:blipFill>
        <p:spPr>
          <a:xfrm>
            <a:off x="327025" y="381000"/>
            <a:ext cx="8472609" cy="483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3331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5F372-FD39-E2F9-D41B-F227EBECB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482457-4C94-C881-F8C9-CE6DC7E449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6" r="2275" b="13011"/>
          <a:stretch>
            <a:fillRect/>
          </a:stretch>
        </p:blipFill>
        <p:spPr>
          <a:xfrm>
            <a:off x="307664" y="381000"/>
            <a:ext cx="8512486" cy="510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7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740EBC-CA8B-76A3-7F74-BD9CFECF60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7" t="2272" r="7619" b="4546"/>
          <a:stretch>
            <a:fillRect/>
          </a:stretch>
        </p:blipFill>
        <p:spPr>
          <a:xfrm>
            <a:off x="458034" y="419100"/>
            <a:ext cx="3968243" cy="609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FFB4F43-F31C-2DBF-53E5-10104CD2BF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3" t="2525" r="6428" b="4545"/>
          <a:stretch>
            <a:fillRect/>
          </a:stretch>
        </p:blipFill>
        <p:spPr>
          <a:xfrm>
            <a:off x="4653497" y="419100"/>
            <a:ext cx="4003894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936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9DA0D2-B336-5A17-2C8B-61A8F5449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87FE847-352B-1A5C-710F-AFA0D10A5E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6" r="3235" b="30681"/>
          <a:stretch>
            <a:fillRect/>
          </a:stretch>
        </p:blipFill>
        <p:spPr>
          <a:xfrm>
            <a:off x="355600" y="381000"/>
            <a:ext cx="8473345" cy="403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2045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E057A-518D-F277-E686-4EEE6EA79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80A993F-4891-8BA3-890D-529271B8E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7" r="3235" b="3496"/>
          <a:stretch>
            <a:fillRect/>
          </a:stretch>
        </p:blipFill>
        <p:spPr>
          <a:xfrm>
            <a:off x="327025" y="390524"/>
            <a:ext cx="8449836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288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E4D84-ED1B-661D-A237-83F314A89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8FE57D8-2FBF-4B3E-04D3-1839224906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8973" r="3232" b="69704"/>
          <a:stretch>
            <a:fillRect/>
          </a:stretch>
        </p:blipFill>
        <p:spPr>
          <a:xfrm>
            <a:off x="342900" y="5486400"/>
            <a:ext cx="8345366" cy="1143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2F5810-F74D-5577-7214-7F0FF69EF7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" t="3307" r="3323" b="1116"/>
          <a:stretch>
            <a:fillRect/>
          </a:stretch>
        </p:blipFill>
        <p:spPr>
          <a:xfrm>
            <a:off x="327025" y="381001"/>
            <a:ext cx="8361241" cy="509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847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CE13B-A3E3-AB25-0F46-8973B166C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293AD2E-9D54-175A-F436-601F01FF16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2" b="5271"/>
          <a:stretch>
            <a:fillRect/>
          </a:stretch>
        </p:blipFill>
        <p:spPr>
          <a:xfrm>
            <a:off x="327025" y="381000"/>
            <a:ext cx="852793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319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FA5267-8088-07A2-E0C4-56F00E9640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4" b="8875"/>
          <a:stretch>
            <a:fillRect/>
          </a:stretch>
        </p:blipFill>
        <p:spPr>
          <a:xfrm>
            <a:off x="337081" y="381000"/>
            <a:ext cx="8502119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0106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B4B74-4434-0182-DB20-24EBC3337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FCBBCEB-E167-4E7E-498C-2B8D7EE202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" b="7674"/>
          <a:stretch>
            <a:fillRect/>
          </a:stretch>
        </p:blipFill>
        <p:spPr>
          <a:xfrm>
            <a:off x="327025" y="400050"/>
            <a:ext cx="8416557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429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5B929-9096-B499-A51E-BF9B7DE03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63B74F0-5AAA-CD9C-3875-D1C763E625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" b="28777"/>
          <a:stretch>
            <a:fillRect/>
          </a:stretch>
        </p:blipFill>
        <p:spPr>
          <a:xfrm>
            <a:off x="327025" y="381000"/>
            <a:ext cx="8493094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3803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890D2-A572-941B-F1CA-A9A8B1138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7F56A8-C1BD-1B1F-16F4-60B1789EAE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" b="11630"/>
          <a:stretch>
            <a:fillRect/>
          </a:stretch>
        </p:blipFill>
        <p:spPr>
          <a:xfrm>
            <a:off x="327025" y="371474"/>
            <a:ext cx="8443956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698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70EAC-D43B-BA10-137A-1E5C1257C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9B0BAA6-0DDF-EFE5-C7CD-0F9CF290E0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3957" r="1" b="19544"/>
          <a:stretch>
            <a:fillRect/>
          </a:stretch>
        </p:blipFill>
        <p:spPr>
          <a:xfrm>
            <a:off x="327025" y="381000"/>
            <a:ext cx="840996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6195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53568-4A66-712F-B5AF-63C3AF4A6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0AF8A50-7A43-A66D-5ADA-17E3EE85B6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" t="3957" b="10311"/>
          <a:stretch>
            <a:fillRect/>
          </a:stretch>
        </p:blipFill>
        <p:spPr>
          <a:xfrm>
            <a:off x="381000" y="390524"/>
            <a:ext cx="8359272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22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471079-ADEE-179B-00A0-23CAC19BD450}"/>
              </a:ext>
            </a:extLst>
          </p:cNvPr>
          <p:cNvSpPr txBox="1"/>
          <p:nvPr/>
        </p:nvSpPr>
        <p:spPr>
          <a:xfrm>
            <a:off x="327025" y="385119"/>
            <a:ext cx="8512176" cy="570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1" defTabSz="914418">
              <a:lnSpc>
                <a:spcPct val="2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</a:pPr>
            <a:r>
              <a:rPr lang="my-MM" b="1" dirty="0">
                <a:solidFill>
                  <a:srgbClr val="3A3AB9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နိဒါန်း</a:t>
            </a:r>
          </a:p>
          <a:p>
            <a:pPr>
              <a:lnSpc>
                <a:spcPct val="20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အဆောက်အဦးဆိုင်ရာ စံချိန်စံညွှန်းလမ်းညွှန်ချက်</a:t>
            </a:r>
            <a:r>
              <a:rPr lang="en-US" sz="1600" dirty="0">
                <a:latin typeface="Pyidaungsu" panose="020B0502040204020203" pitchFamily="34" charset="0"/>
                <a:cs typeface="Pyidaungsu" panose="020B0502040204020203" pitchFamily="34" charset="0"/>
              </a:rPr>
              <a:t> (Building Code) </a:t>
            </a: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ဆိုသည်မှာ အဆောက်အဦးများ၏ ဒီဇိုင်း၊ တည်ဆောက်မှု၊ ပြုပြင်မှုနှင့် ပြုပြင်ထိန်းသိမ်းမှုတို့ကို ထိန်းချုပ်ပေးသည့် စည်းမျဥ်းစည်းကမ်းများ၏ စနစ်တကျ စုစည်းမှုကို ခေါ်ဆိုခြင်း ဖြစ်သည်။</a:t>
            </a:r>
            <a:endParaRPr lang="my-MM" b="1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45721" defTabSz="914418">
              <a:lnSpc>
                <a:spcPct val="2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</a:pPr>
            <a:r>
              <a:rPr lang="my-MM" b="1" dirty="0">
                <a:solidFill>
                  <a:srgbClr val="3A3AB9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မြန်မာနိုင်ငံအဆောက်အဦးဆိုင်ရာ စံချိန်စံညွှန်းလမ်းညွှန်ချက်များ အကောင်အထည်ဖော်ခြင်း</a:t>
            </a:r>
            <a:endParaRPr lang="en-US" b="1" dirty="0">
              <a:solidFill>
                <a:srgbClr val="3A3AB9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20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မြို့ပြဖြစ်ပေါ်လာမှုတိုးပွားလာသည့်အတွက် နိုင်ငံ၏ဖွံ့ဖြိုးတိုးတက်မှု အကျိုးဆက်များကို မိမိနိုင်ငံအတွင်း ဖြစ်ပေါ်နိုင်သည့် သဘာဝဘေးအန္တရာယ်များကြောင့် မဆုံးရှုံးသွားစေရန် အဆောက်အဦးစည်းမျဉ်းစည်းကမ်း များကို ဖော်ဆောင်ရန်လိုအပ်ပါသည်။</a:t>
            </a:r>
            <a:endParaRPr lang="en-US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20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အဆိုပါ စည်းမျဉ်းစည်းကမ်းများသည် အဆောက်အဦးအသုံးပြုသူများနှင့် အများပြည်သူလူထုတို့အတွက် လုံခြုံမှု၊ ကျန်းမာရေးနှင့် အသက်မွေးမှု အရည်အသွေးတိုးတက်စေရန် ရည်ရွယ်ထားသည်။ ထိုသို့ကာကွယ်နိုင် ရေးအတွက် အဆောက်အဦးများသည် အန္တရာယ်ဖြစ်နိုင်ခြေများကို ခံနိုင်ရည်ရှိစေရန် လိုအပ်ပေသည်။</a:t>
            </a:r>
            <a:endParaRPr lang="en-US" sz="14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7028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140FB-5C90-9CA5-51D9-5D2D0351D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D99716B-BA18-E28F-37CF-C04D87A063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" t="3957" b="10311"/>
          <a:stretch>
            <a:fillRect/>
          </a:stretch>
        </p:blipFill>
        <p:spPr>
          <a:xfrm>
            <a:off x="306632" y="392806"/>
            <a:ext cx="8605527" cy="524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3768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9E4183-5129-51DB-B220-AC2E8B469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6DBCED1-1694-56D7-FAA9-B3E1556D0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7"/>
          <a:stretch>
            <a:fillRect/>
          </a:stretch>
        </p:blipFill>
        <p:spPr>
          <a:xfrm>
            <a:off x="327025" y="381000"/>
            <a:ext cx="8529724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5385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E24BB-26BE-1D27-2F71-AA45CD047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D4904A0C-D14C-90D9-AC8C-744DCF4C2E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7" b="50869"/>
          <a:stretch>
            <a:fillRect/>
          </a:stretch>
        </p:blipFill>
        <p:spPr>
          <a:xfrm>
            <a:off x="327024" y="380999"/>
            <a:ext cx="8435976" cy="275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571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AA9B3-DCBB-580C-C1A5-86BBCBC42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381000"/>
            <a:ext cx="8512175" cy="121920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my-MM" sz="1800" dirty="0">
                <a:solidFill>
                  <a:schemeClr val="accent1">
                    <a:lumMod val="75000"/>
                  </a:schemeClr>
                </a:solidFill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မြန်မာနိုင်ငံ အဆောက်အဦးဆိုင်ရာ စံချိန်စံညွှန်းလမ်းညွှန်ချက်များ ၂၀၂၅</a:t>
            </a:r>
            <a:br>
              <a:rPr lang="my-MM" sz="1800" dirty="0">
                <a:solidFill>
                  <a:schemeClr val="accent1">
                    <a:lumMod val="75000"/>
                  </a:schemeClr>
                </a:solidFill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</a:br>
            <a:r>
              <a:rPr lang="my-MM" sz="1800" dirty="0">
                <a:solidFill>
                  <a:schemeClr val="accent1">
                    <a:lumMod val="75000"/>
                  </a:schemeClr>
                </a:solidFill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 (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MNBC 2025) </a:t>
            </a:r>
            <a:r>
              <a:rPr lang="my-MM" sz="1800" dirty="0">
                <a:solidFill>
                  <a:schemeClr val="accent1">
                    <a:lumMod val="75000"/>
                  </a:schemeClr>
                </a:solidFill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အပိုင်း-၂ တွင် ပါဝင်ဆောင်ရွက်ကြသူများ</a:t>
            </a:r>
            <a:br>
              <a:rPr lang="en-US" sz="1800" dirty="0">
                <a:solidFill>
                  <a:schemeClr val="accent2">
                    <a:lumMod val="50000"/>
                  </a:schemeClr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</a:br>
            <a:endParaRPr lang="en-US" sz="1800" b="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22AEC3-3532-811A-33E2-EC8E9F352D17}"/>
              </a:ext>
            </a:extLst>
          </p:cNvPr>
          <p:cNvSpPr txBox="1">
            <a:spLocks/>
          </p:cNvSpPr>
          <p:nvPr/>
        </p:nvSpPr>
        <p:spPr>
          <a:xfrm>
            <a:off x="403654" y="1447800"/>
            <a:ext cx="8458200" cy="47244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6" indent="-320046" algn="r" defTabSz="914418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၁။  ဒေါက်တာဆွေဆွေအေး		အဖွဲ့ခေါင်းဆောင်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၂။   ဦးထက်နိုင်ဦး			ဒုတိယအဖွဲ့ခေါင်းဆောင်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၃။  ဒေါ်မေသူဝင်း			အတွင်းရေးမှူး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၄။  ဦးခင်မောင်သန်း			အဖွဲ့ဝင်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၅။ ဦးခင်မောင်မောင်			အဖွဲ့ဝင်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၆။ ‌‌ဒေါက်တာစန်းအေးခိုင်		အဖွဲ့ဝင်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၇။ ဒေါက်တာကေခိုင်ရဲမြင့်		အဖွဲ့ဝင်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၈။ ‌ဒေါက်တာအောင်ဆည်းဆာ		အဖွဲ့ဝင်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၉။ ဒေါ်သရဖီကျော်သူ			အဖွဲ့ဝင်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၁၀။ ဦးမင်းမော်သန်း			အဖွဲ့ဝင်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၁၁။ ဦးခန့်သူဇော်			အဖွဲ့ဝင်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၁၂။ ဒေါက်တာအေးမြနန္ဒာအောင်		အဖွဲ့ဝင်</a:t>
            </a:r>
          </a:p>
          <a:p>
            <a:pPr marL="0" indent="0" algn="l">
              <a:lnSpc>
                <a:spcPts val="2600"/>
              </a:lnSpc>
              <a:buNone/>
            </a:pPr>
            <a:r>
              <a:rPr lang="my-MM" sz="1600" b="0" dirty="0">
                <a:effectLst/>
                <a:latin typeface="Pyidaungsu" panose="020B0502040204020203" pitchFamily="34" charset="0"/>
                <a:cs typeface="Pyidaungsu" panose="020B0502040204020203" pitchFamily="34" charset="0"/>
              </a:rPr>
              <a:t>၁၃။ ဦးအောင်သက်ပိုင်			အဖွဲ့ဝင်</a:t>
            </a:r>
            <a:endParaRPr lang="en-US" sz="1600" b="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154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1"/>
          <p:cNvSpPr>
            <a:spLocks noGrp="1"/>
          </p:cNvSpPr>
          <p:nvPr>
            <p:ph sz="quarter" idx="13"/>
          </p:nvPr>
        </p:nvSpPr>
        <p:spPr>
          <a:xfrm>
            <a:off x="228600" y="419100"/>
            <a:ext cx="8610600" cy="6019800"/>
          </a:xfrm>
        </p:spPr>
        <p:txBody>
          <a:bodyPr>
            <a:normAutofit/>
          </a:bodyPr>
          <a:lstStyle/>
          <a:p>
            <a:pPr marL="45721" indent="0">
              <a:lnSpc>
                <a:spcPct val="200000"/>
              </a:lnSpc>
              <a:buNone/>
            </a:pPr>
            <a:r>
              <a:rPr lang="en-US" sz="1800" b="1" dirty="0">
                <a:solidFill>
                  <a:srgbClr val="3A3AB9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Myanmar National Building Code 2025</a:t>
            </a:r>
            <a:r>
              <a:rPr lang="my-MM" sz="1800" b="1" dirty="0">
                <a:solidFill>
                  <a:srgbClr val="3A3AB9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 အသုံးပြုခြင်း</a:t>
            </a:r>
            <a:endParaRPr lang="en-US" sz="1800" dirty="0">
              <a:solidFill>
                <a:srgbClr val="3A3AB9"/>
              </a:solidFill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 marL="45721" indent="0" algn="just">
              <a:lnSpc>
                <a:spcPct val="200000"/>
              </a:lnSpc>
              <a:buNone/>
            </a:pPr>
            <a:r>
              <a:rPr lang="my-MM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ဖွံ့ဖြိုးတိုးတက်ရေးစီမံကိန်းများတွင် ဆောက်လုပ်ရေးစည်းမျဉ်းများ၊ စည်းကမ်းများနှင့်ဒေသဆိုင် ရာ လိုအပ်ချက်များကို သိရှိနားလည်မှုသည် အရေးကြီးပါသည်။ ဆောက်လုပ်ရေးစီမံကိန်းများ၏ အရည်အသွေးနှင့် ထိရောက်မှုရှိစေရန်အတွက် 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Developers</a:t>
            </a:r>
            <a:r>
              <a:rPr lang="my-MM" sz="18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Investors</a:t>
            </a:r>
            <a:r>
              <a:rPr lang="my-MM" sz="18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Architects</a:t>
            </a:r>
            <a:r>
              <a:rPr lang="my-MM" sz="1800" dirty="0">
                <a:latin typeface="Pyidaungsu" panose="020B0502040204020203" pitchFamily="34" charset="0"/>
                <a:cs typeface="Pyidaungsu" panose="020B0502040204020203" pitchFamily="34" charset="0"/>
              </a:rPr>
              <a:t>၊ 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Engineers</a:t>
            </a:r>
            <a:r>
              <a:rPr lang="my-MM" sz="1800" dirty="0">
                <a:latin typeface="Pyidaungsu" panose="020B0502040204020203" pitchFamily="34" charset="0"/>
                <a:cs typeface="Pyidaungsu" panose="020B0502040204020203" pitchFamily="34" charset="0"/>
              </a:rPr>
              <a:t> များသည် </a:t>
            </a:r>
            <a:r>
              <a:rPr lang="en-US" sz="1800" dirty="0">
                <a:latin typeface="Pyidaungsu" panose="020B0502040204020203" pitchFamily="34" charset="0"/>
                <a:cs typeface="Pyidaungsu" panose="020B0502040204020203" pitchFamily="34" charset="0"/>
              </a:rPr>
              <a:t>Building Code </a:t>
            </a:r>
            <a:r>
              <a:rPr lang="my-MM" sz="1800" dirty="0">
                <a:latin typeface="Pyidaungsu" panose="020B0502040204020203" pitchFamily="34" charset="0"/>
                <a:cs typeface="Pyidaungsu" panose="020B0502040204020203" pitchFamily="34" charset="0"/>
              </a:rPr>
              <a:t>ကိုလိုက်နာရန် လိုအပ်ပါသည်။ ကော်ပိုရေးရှင်း၊ ဆောက်လုပ်ရေးစီမံ ကိန်းများ အောင်မြင်စွာအကောင်အထည်ဖော်ရန်အတွက် ပူးပေါင်းဆောင်ရွက်ကြရန် ဖြစ်ပါသည်။</a:t>
            </a:r>
            <a:endParaRPr lang="en-US" sz="18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170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2514600"/>
            <a:ext cx="48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y-MM" sz="4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ကျေးဇူးတင်ပါသည်</a:t>
            </a:r>
            <a:endParaRPr lang="en-SG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056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A83EEF-2DB8-B09C-AE60-FF0461589513}"/>
              </a:ext>
            </a:extLst>
          </p:cNvPr>
          <p:cNvSpPr txBox="1"/>
          <p:nvPr/>
        </p:nvSpPr>
        <p:spPr>
          <a:xfrm>
            <a:off x="239712" y="391297"/>
            <a:ext cx="8664575" cy="4204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ထို့‌ကြောင့် မြန်မာနိုင်ငံတွင် အဆောက်အဦးဆိုင်ရာ စံချိန်စံညွှန်းတစ်ရပ်ကို တည်ဆောက်ရန်ကြိုးပမ်းမှုများကို ၂၀၁၂ ခုနှစ်မှစတင်ခဲ့ပါသည်။ မြန်မာနိုင်ငံတွင် မုန်တိုင်းနာဂစ် </a:t>
            </a:r>
            <a:r>
              <a:rPr lang="en-US" sz="1600" dirty="0">
                <a:latin typeface="Pyidaungsu" panose="020B0502040204020203" pitchFamily="34" charset="0"/>
                <a:cs typeface="Pyidaungsu" panose="020B0502040204020203" pitchFamily="34" charset="0"/>
              </a:rPr>
              <a:t>(Cyclone Nargis) </a:t>
            </a: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ဖြစ်ပွားပြီးနောက် အစမ်း ကာလ အဆောက်အဦး စည်းမျဉ်းစည်းကမ်းလမ်းညွှန်ချက် ၂၀၁၂ </a:t>
            </a:r>
            <a:r>
              <a:rPr lang="en-US" sz="1600" dirty="0">
                <a:latin typeface="Pyidaungsu" panose="020B0502040204020203" pitchFamily="34" charset="0"/>
                <a:cs typeface="Pyidaungsu" panose="020B0502040204020203" pitchFamily="34" charset="0"/>
              </a:rPr>
              <a:t>(Provisional Myanmar National Building Code 2012) </a:t>
            </a:r>
            <a:r>
              <a:rPr lang="my-MM" sz="1600" dirty="0">
                <a:latin typeface="Pyidaungsu" panose="020B0502040204020203" pitchFamily="34" charset="0"/>
                <a:cs typeface="Pyidaungsu" panose="020B0502040204020203" pitchFamily="34" charset="0"/>
              </a:rPr>
              <a:t>ကို ထုတ်ပြန်ခဲ့ပါသည်။ ထိုစည်းမျဉ်းကို ၂၀၁၆ ခုနှစ်တွင် ပြန်လည်သုံးသပ်ပြင်ဆင်ပြီး ထပ်မံထုတ် ပြန်ခဲ့သည်။ ထို့နောက် ၂၀၂၀ ခုနှစ်တွင် နိုင်ငံတကာစံချိန်များနှင့် ကိုက်ညီစေရန်အဆင့်မြှင့်တင်ခဲ့ပြီး၊ ယခုအခါ ၂၀၂၅ လမ်းညွှန်ချက်အသစ်ကို ပြင်ဆင်ဖြည့်စွက်ကာ ထပ်မံထုတ်ပြန်ထားပါသည်။ ၎င်းသည် မြန်မာနိုင်ငံ အတွင်း အဆောက်အဦးလုံခြုံရေးနှင့် ခံနိုင်ရည်တိုးတက်စေရန် အထောက်အကူဖြစ်မည်ဟု ဆိုနိုင်ပါသည်။</a:t>
            </a:r>
            <a:endParaRPr lang="en-US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my-MM" sz="1600" dirty="0">
              <a:latin typeface="Pyidaungsu" panose="020B0502040204020203" pitchFamily="34" charset="0"/>
              <a:cs typeface="Pyidaungsu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en-US" sz="1400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579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7EAE64-642C-2E58-F3E7-1215A5CDC9F3}"/>
              </a:ext>
            </a:extLst>
          </p:cNvPr>
          <p:cNvSpPr txBox="1"/>
          <p:nvPr/>
        </p:nvSpPr>
        <p:spPr>
          <a:xfrm>
            <a:off x="308490" y="381000"/>
            <a:ext cx="8588376" cy="62132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1" marR="0" defTabSz="914418">
              <a:lnSpc>
                <a:spcPct val="2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None/>
            </a:pPr>
            <a:r>
              <a:rPr lang="my-MM" b="1" dirty="0">
                <a:solidFill>
                  <a:srgbClr val="3A3AB9"/>
                </a:solidFill>
                <a:latin typeface="Pyidaungsu" panose="020B0502040204020203" pitchFamily="34" charset="0"/>
                <a:cs typeface="Pyidaungsu" panose="020B0502040204020203" pitchFamily="34" charset="0"/>
              </a:rPr>
              <a:t>“နိုင်ငံတကာ စံချိန်စံညွှန်းများနှင့်ကိုက်ညီရေး”</a:t>
            </a:r>
          </a:p>
          <a:p>
            <a:pPr marL="0" marR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my-MM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မြန်မာနိုင်ငံ အဆောက်အဦးဆိုင်ရာစံချိန်စံညွှန်းလမ်းညွှန်ချက်များ စတင်အကောင်အထည်ဖော် ဆောင်ရာတွင် ပထမအဆင့်အဖြစ် နိုင်ငံတကာစည်းမျဉ်းစည်းကမ်းများကို လိုက်နာ၍ချမှတ်ရမည်  ဖြစ်ပါသည်။ လက်ရှိ ရှိပြီးသား စည်းမျဉ်းစည်းကမ်းများနှင့်ဥပ‌ဒေများကို သက်ဆိုင်ရာဌာနများနှင့် အဖွဲ့အစည်းများအကြား တိုင်ပင်ဆွေးနွေးမှုများ ပြုလုပ်၍ ပြန်လည်သုံးသပ်ခဲ့ပါသည်။ ထို့ပြင်အိမ် နီး ချင်းနိုင်ငံများ၊ ဖွံ့ဖြိုးဆဲနိုင်ငံများနှင့် ဖွံ့ဖြိုးပြီးနိုင်ငံများမှ အဆောက်အဦးစည်းမျဉ်း စည်းကမ်း များကိုလေ့လာပြီး မြန်မာနိုင်ငံ၏ အခြေအနေနှင့်ကိုက်ညီသော အောက်ပါနိုင်ငံများ၏စည်းမျဉ်း များကို ကိုးကားအသုံးပြုခဲ့ပါသည်။ </a:t>
            </a:r>
            <a:endParaRPr lang="en-US" sz="1800" kern="100" dirty="0">
              <a:effectLst/>
              <a:latin typeface="Pyidaungsu" panose="020B0502040204020203" pitchFamily="34" charset="0"/>
              <a:ea typeface="Calibri" panose="020F0502020204030204" pitchFamily="34" charset="0"/>
              <a:cs typeface="Pyidaungsu" panose="020B0502040204020203" pitchFamily="34" charset="0"/>
            </a:endParaRPr>
          </a:p>
          <a:p>
            <a:pPr marL="0" marR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my-MM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အမေရိကန်စည်းမျဉ်း </a:t>
            </a:r>
            <a:r>
              <a:rPr lang="en-US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(IBC-2024)</a:t>
            </a:r>
          </a:p>
          <a:p>
            <a:pPr marL="0" marR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my-MM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ဗြိတိသျှစည်းမျဉ်း</a:t>
            </a:r>
            <a:r>
              <a:rPr lang="en-US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 (BS Codes)</a:t>
            </a:r>
          </a:p>
          <a:p>
            <a:pPr marL="0" marR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my-MM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အိန္ဒိယစည်းမျဉ်း</a:t>
            </a:r>
            <a:endParaRPr lang="en-US" sz="1800" kern="100" dirty="0">
              <a:effectLst/>
              <a:latin typeface="Pyidaungsu" panose="020B0502040204020203" pitchFamily="34" charset="0"/>
              <a:ea typeface="Calibri" panose="020F0502020204030204" pitchFamily="34" charset="0"/>
              <a:cs typeface="Pyidaungsu" panose="020B0502040204020203" pitchFamily="34" charset="0"/>
            </a:endParaRPr>
          </a:p>
          <a:p>
            <a:pPr marL="0" marR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my-MM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စင်္ကာပူစည်းမျဉ်း</a:t>
            </a:r>
            <a:endParaRPr lang="en-US" sz="1800" kern="100" dirty="0">
              <a:effectLst/>
              <a:latin typeface="Pyidaungsu" panose="020B0502040204020203" pitchFamily="34" charset="0"/>
              <a:ea typeface="Calibri" panose="020F0502020204030204" pitchFamily="34" charset="0"/>
              <a:cs typeface="Pyidaungsu" panose="020B0502040204020203" pitchFamily="34" charset="0"/>
            </a:endParaRPr>
          </a:p>
          <a:p>
            <a:pPr marL="0" marR="0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my-MM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နိုင်ငံတကာစိမ်းလန်းမှုဆိုင်ရာ အဆောက်အဦးစည်းမျဉ်း </a:t>
            </a:r>
            <a:r>
              <a:rPr lang="en-US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(IGCC-2024) </a:t>
            </a:r>
            <a:r>
              <a:rPr lang="my-MM" sz="1800" kern="100" dirty="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rPr>
              <a:t>စသည်တို့ဖြစ်ပါသည်။</a:t>
            </a:r>
            <a:endParaRPr lang="en-US" sz="1800" kern="100" dirty="0">
              <a:effectLst/>
              <a:latin typeface="Pyidaungsu" panose="020B0502040204020203" pitchFamily="34" charset="0"/>
              <a:ea typeface="Calibri" panose="020F0502020204030204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327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DCD079-7ECC-2C46-98BE-860C6625073A}"/>
              </a:ext>
            </a:extLst>
          </p:cNvPr>
          <p:cNvSpPr txBox="1"/>
          <p:nvPr/>
        </p:nvSpPr>
        <p:spPr>
          <a:xfrm>
            <a:off x="315912" y="457200"/>
            <a:ext cx="8512175" cy="44550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50000"/>
              </a:lnSpc>
              <a:spcAft>
                <a:spcPts val="800"/>
              </a:spcAft>
              <a:buNone/>
              <a:defRPr b="1" kern="10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defRPr>
            </a:lvl1pPr>
          </a:lstStyle>
          <a:p>
            <a:pPr>
              <a:lnSpc>
                <a:spcPct val="200000"/>
              </a:lnSpc>
            </a:pPr>
            <a:r>
              <a:rPr lang="en-US" b="0" dirty="0"/>
              <a:t>MNBC 2025 </a:t>
            </a:r>
            <a:r>
              <a:rPr lang="my-MM" b="0" dirty="0"/>
              <a:t>သည် မြန်မာနိုင်ငံဒေသဆိုင်ရာများမှ ထုတ်ပြန်ထားသည့်အဆောက်အဦးဆိုင်ရာ စည်းမျဉ်း၊ ညွှန်ကြားချက်များနှင့် စံချိန်စံညွှန်းများနှင့် ကိုက်ညီမှုရှိရမည်ဖြစ်သည်။ ထိုဒေသများ တွင် နယ်မြေတိုင်းနှင့် မြို့နယ်တွင်းရှိ ဖွံ့ဖြိုးရေးကော်မတီများ </a:t>
            </a:r>
            <a:r>
              <a:rPr lang="en-US" b="0" dirty="0"/>
              <a:t>(Development Committees)</a:t>
            </a:r>
            <a:r>
              <a:rPr lang="my-MM" b="0" dirty="0"/>
              <a:t>၊ ဆောက်လုပ်ရေးဝန်ကြီးဌာန </a:t>
            </a:r>
            <a:r>
              <a:rPr lang="en-US" b="0" dirty="0"/>
              <a:t>(MOC)</a:t>
            </a:r>
            <a:r>
              <a:rPr lang="my-MM" b="0" dirty="0"/>
              <a:t>၊ ရန်ကုန်မြို့တော်စည်ပင်သာယာရေးကော်မတီ </a:t>
            </a:r>
            <a:r>
              <a:rPr lang="en-US" b="0" dirty="0"/>
              <a:t>(YCDC)</a:t>
            </a:r>
            <a:r>
              <a:rPr lang="my-MM" b="0" dirty="0"/>
              <a:t>၊ အထပ်မြင့်နှင့်အများပြည်သူအဆောက်အအုံစီမံကိန်း ကော်မတီ </a:t>
            </a:r>
            <a:r>
              <a:rPr lang="en-US" b="0" dirty="0"/>
              <a:t>(HPBC)</a:t>
            </a:r>
            <a:r>
              <a:rPr lang="my-MM" b="0" dirty="0"/>
              <a:t>၊ မီးသတ်ဦးစီးဌာန </a:t>
            </a:r>
            <a:r>
              <a:rPr lang="en-US" b="0" dirty="0"/>
              <a:t>(Fire Service Department)</a:t>
            </a:r>
            <a:r>
              <a:rPr lang="my-MM" b="0" dirty="0"/>
              <a:t>၊ မြို့ရွာနှင့်အိုးအိမ်ဖွံ့ဖြိုးရေးဦးစီးဌာန </a:t>
            </a:r>
            <a:r>
              <a:rPr lang="en-US" b="0" dirty="0"/>
              <a:t>(Department of Urban and Housing Development)</a:t>
            </a:r>
            <a:r>
              <a:rPr lang="my-MM" b="0" dirty="0"/>
              <a:t>၊ ကျန်းမာရေး</a:t>
            </a:r>
            <a:r>
              <a:rPr lang="en-US" b="0" dirty="0"/>
              <a:t>(Health)</a:t>
            </a:r>
            <a:r>
              <a:rPr lang="my-MM" b="0" dirty="0"/>
              <a:t>၊ ပညာရေး </a:t>
            </a:r>
            <a:r>
              <a:rPr lang="en-US" b="0" dirty="0"/>
              <a:t>(Education)</a:t>
            </a:r>
            <a:r>
              <a:rPr lang="my-MM" b="0" dirty="0"/>
              <a:t>၊ ဟိုတယ်၊ ယဉ်ကျေးမှု စသည့်ဌာနများ ပါဝင်ပါသည်။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390090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FA5EE2A-7E31-5AB1-7316-4DA184780090}"/>
              </a:ext>
            </a:extLst>
          </p:cNvPr>
          <p:cNvSpPr txBox="1"/>
          <p:nvPr/>
        </p:nvSpPr>
        <p:spPr>
          <a:xfrm>
            <a:off x="327024" y="381000"/>
            <a:ext cx="8512176" cy="65761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50000"/>
              </a:lnSpc>
              <a:spcAft>
                <a:spcPts val="800"/>
              </a:spcAft>
              <a:buNone/>
              <a:defRPr sz="1600" b="0" kern="100">
                <a:effectLst/>
                <a:latin typeface="Pyidaungsu" panose="020B0502040204020203" pitchFamily="34" charset="0"/>
                <a:ea typeface="Calibri" panose="020F0502020204030204" pitchFamily="34" charset="0"/>
                <a:cs typeface="Pyidaungsu" panose="020B0502040204020203" pitchFamily="34" charset="0"/>
              </a:defRPr>
            </a:lvl1pPr>
          </a:lstStyle>
          <a:p>
            <a:pPr>
              <a:lnSpc>
                <a:spcPts val="4000"/>
              </a:lnSpc>
            </a:pPr>
            <a:r>
              <a:rPr lang="my-MM" sz="1800" b="1" dirty="0">
                <a:solidFill>
                  <a:srgbClr val="3A3AB9"/>
                </a:solidFill>
              </a:rPr>
              <a:t>ဗိသုကာနှင့် မြို့ပြဒီဇိုင်း </a:t>
            </a:r>
            <a:r>
              <a:rPr lang="en-US" sz="1800" b="1" dirty="0">
                <a:solidFill>
                  <a:srgbClr val="3A3AB9"/>
                </a:solidFill>
              </a:rPr>
              <a:t>(Architecture</a:t>
            </a:r>
            <a:r>
              <a:rPr lang="my-MM" sz="1800" b="1" dirty="0">
                <a:solidFill>
                  <a:srgbClr val="3A3AB9"/>
                </a:solidFill>
              </a:rPr>
              <a:t> </a:t>
            </a:r>
            <a:r>
              <a:rPr lang="en-US" sz="1800" b="1" dirty="0">
                <a:solidFill>
                  <a:srgbClr val="3A3AB9"/>
                </a:solidFill>
              </a:rPr>
              <a:t>&amp;</a:t>
            </a:r>
            <a:r>
              <a:rPr lang="my-MM" sz="1800" b="1" dirty="0">
                <a:solidFill>
                  <a:srgbClr val="3A3AB9"/>
                </a:solidFill>
              </a:rPr>
              <a:t> </a:t>
            </a:r>
            <a:r>
              <a:rPr lang="en-US" sz="1800" b="1" dirty="0">
                <a:solidFill>
                  <a:srgbClr val="3A3AB9"/>
                </a:solidFill>
              </a:rPr>
              <a:t>Urban</a:t>
            </a:r>
            <a:r>
              <a:rPr lang="my-MM" sz="1800" b="1" dirty="0">
                <a:solidFill>
                  <a:srgbClr val="3A3AB9"/>
                </a:solidFill>
              </a:rPr>
              <a:t> </a:t>
            </a:r>
            <a:r>
              <a:rPr lang="en-US" sz="1800" b="1" dirty="0">
                <a:solidFill>
                  <a:srgbClr val="3A3AB9"/>
                </a:solidFill>
              </a:rPr>
              <a:t>Design)</a:t>
            </a:r>
            <a:r>
              <a:rPr lang="my-MM" sz="1800" b="1" dirty="0">
                <a:solidFill>
                  <a:srgbClr val="3A3AB9"/>
                </a:solidFill>
              </a:rPr>
              <a:t> </a:t>
            </a:r>
            <a:r>
              <a:rPr lang="en-US" sz="1800" b="1" dirty="0">
                <a:solidFill>
                  <a:srgbClr val="3A3AB9"/>
                </a:solidFill>
              </a:rPr>
              <a:t>-</a:t>
            </a:r>
            <a:r>
              <a:rPr lang="my-MM" sz="1800" b="1" dirty="0">
                <a:solidFill>
                  <a:srgbClr val="3A3AB9"/>
                </a:solidFill>
              </a:rPr>
              <a:t> အပိုင်း၂  အကျဉ်းချုပ်</a:t>
            </a:r>
            <a:endParaRPr lang="en-US" sz="1800" b="1" dirty="0">
              <a:solidFill>
                <a:srgbClr val="3A3AB9"/>
              </a:solidFill>
            </a:endParaRPr>
          </a:p>
          <a:p>
            <a:pPr>
              <a:lnSpc>
                <a:spcPts val="4000"/>
              </a:lnSpc>
            </a:pPr>
            <a:r>
              <a:rPr lang="en-US" sz="1800" dirty="0"/>
              <a:t>MNBC</a:t>
            </a:r>
            <a:r>
              <a:rPr lang="my-MM" sz="1800" dirty="0"/>
              <a:t> အပိုင်း ၂</a:t>
            </a:r>
            <a:r>
              <a:rPr lang="en-US" sz="1800" dirty="0"/>
              <a:t>:</a:t>
            </a:r>
            <a:r>
              <a:rPr lang="my-MM" sz="1800" dirty="0"/>
              <a:t> ဗိသုကာနှင့် မြို့ပြဒီဇိုင်းဆွေးနွေးပွဲသည် မြန်မာနိုင်ငံအဆောက်အဦး ဆိုင်ရာ   စံချိန်စံညွှန်းလမ်းညွှန်ချက် ၂၀၂၅ ကို အသုံးချရာတွင် သက်ဆိုင်ရာညွှန်ကြားချက်များနှင့် အကောင်းဆုံး လေ့ကျင့်မှုများကို အောက်ဖော်ပြပါအတိုင်း မျှဝေရန်ရည်ရွယ်ပါသည်။</a:t>
            </a:r>
            <a:endParaRPr lang="en-US" sz="1800" dirty="0"/>
          </a:p>
          <a:p>
            <a:pPr>
              <a:lnSpc>
                <a:spcPts val="4000"/>
              </a:lnSpc>
            </a:pPr>
            <a:r>
              <a:rPr lang="my-MM" sz="1800" dirty="0"/>
              <a:t>၁) အဆောက်အဦးအသုံးပြုမှု သို့မဟုတ် လူနေမှုအလိုက် အဆောက်အဦးအမျိုးအစား ခွဲခြားသတ် မှတ်ရန်။ ထိုသို့ အမျိုးအစားခွဲခြားမှုများသည် ဖွဲ့စည်းပုံဒီဇိုင်း၊ အဆောက်အဦးဝန်ဆောင်မှုများ၊ တည်ဆောက်ရေး၊ လုံခြုံရေး စသည်တို့အတွက် အခြေခံအဆင့်အဖြစ်သတ်မှတ်ရန်။</a:t>
            </a:r>
          </a:p>
          <a:p>
            <a:pPr>
              <a:lnSpc>
                <a:spcPts val="4000"/>
              </a:lnSpc>
            </a:pPr>
            <a:r>
              <a:rPr lang="my-MM" sz="1800" dirty="0"/>
              <a:t>(၂) အဆောက်အဦး အတွင်းပတ်ဝန်းကျင်</a:t>
            </a:r>
            <a:r>
              <a:rPr lang="en-US" sz="1800" dirty="0"/>
              <a:t> (Interior Environment)</a:t>
            </a:r>
            <a:r>
              <a:rPr lang="my-MM" sz="1800" dirty="0"/>
              <a:t>၊ မြို့ပြနေရာများနှင့် စီမံကိန်း</a:t>
            </a:r>
            <a:r>
              <a:rPr lang="en-US" sz="1800" dirty="0"/>
              <a:t> </a:t>
            </a:r>
            <a:r>
              <a:rPr lang="my-MM" sz="1800" dirty="0"/>
              <a:t>ရေးဆွဲမှု</a:t>
            </a:r>
            <a:r>
              <a:rPr lang="en-US" sz="1800" dirty="0"/>
              <a:t> (Urban Spaces &amp; Planning) </a:t>
            </a:r>
            <a:r>
              <a:rPr lang="my-MM" sz="1800" dirty="0"/>
              <a:t>၊ ထွက်ပေါက်စနစ်</a:t>
            </a:r>
            <a:r>
              <a:rPr lang="en-US" sz="1800" dirty="0"/>
              <a:t> (Egress System) </a:t>
            </a:r>
            <a:r>
              <a:rPr lang="my-MM" sz="1800" dirty="0"/>
              <a:t>၊ မသန်စွမ်းသူများ</a:t>
            </a:r>
            <a:r>
              <a:rPr lang="en-US" sz="1800" dirty="0"/>
              <a:t> </a:t>
            </a:r>
            <a:r>
              <a:rPr lang="my-MM" sz="1800" dirty="0"/>
              <a:t>အတွက် ချဥ်းကပ်နည်းလမ်းများ</a:t>
            </a:r>
            <a:r>
              <a:rPr lang="en-US" sz="1800" dirty="0"/>
              <a:t> (Accessibility)</a:t>
            </a:r>
            <a:r>
              <a:rPr lang="my-MM" sz="1800" dirty="0"/>
              <a:t>၊ စိန်းလမ်းမှုဆိုင်ရာ အဆောက်အဦး</a:t>
            </a:r>
            <a:r>
              <a:rPr lang="en-US" sz="1800" dirty="0"/>
              <a:t> (Green Building)</a:t>
            </a:r>
            <a:r>
              <a:rPr lang="my-MM" sz="1800" dirty="0"/>
              <a:t> စသည်တို့အတွက် နိုင်ငံလုံးဆိုင်ရာစံနှုန်းများ</a:t>
            </a:r>
            <a:r>
              <a:rPr lang="en-US" sz="1800" dirty="0"/>
              <a:t> </a:t>
            </a:r>
            <a:r>
              <a:rPr lang="my-MM" sz="1800" dirty="0"/>
              <a:t>ကို သတ်မှတ်ရန်၊</a:t>
            </a:r>
            <a:endParaRPr lang="my-MM" dirty="0"/>
          </a:p>
          <a:p>
            <a:pPr>
              <a:lnSpc>
                <a:spcPct val="20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947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DA0335-E27A-1DDE-FC35-C7CA5A073A96}"/>
              </a:ext>
            </a:extLst>
          </p:cNvPr>
          <p:cNvSpPr txBox="1"/>
          <p:nvPr/>
        </p:nvSpPr>
        <p:spPr>
          <a:xfrm>
            <a:off x="327024" y="304800"/>
            <a:ext cx="8664576" cy="5009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(၃) အဆောက်အဦးတွင် နေထိုင်အသုံးပြုသူများ၏ ကျန်းမာရေးကိုမြှင့်တင်သည့်အပြင် တည် ဆောက်ရေးလုပ်ငန်းစဥ်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ကြောင့် သဘာဝပတ်ဝန်းကျင်အပေါ် ဖြစ်ပေါ်နိုင်သည့် အနှတ်လက္ခဏာ 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(Negative Impacts)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ကို လျော့ချရန်၊</a:t>
            </a: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(၄) မြို့ပြသိပ်သည်းမှုဆိုင်ရာ စီမံကိန်းများ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(Urban densities &amp; Planning)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၊ သမိုင်းဝင်အဆောက် အဦးနေရာများတွင် အမွေအနှစ်ထိန်းသိမ်းရေး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(Historical Buildings in Heritage Areas)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၊</a:t>
            </a:r>
          </a:p>
          <a:p>
            <a:pPr>
              <a:lnSpc>
                <a:spcPct val="200000"/>
              </a:lnSpc>
            </a:pP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‌ဘေးအန္တရာယ်လျော့ချရေး၊ စွမ်းအင်ချွေတာသည့်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(energy savings)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စိမ်းလန်းမှုဆိုင်ရာအဆောက် အဦးများ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(Green Buildings)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 တွင် သဘာဝပတ်ဝန်းကျင်အပေါ် အနည်းဆုံးထိခိုက်မှုဖြင့် တည်ဆောက်နိုင်သည့် ‌ရေရှည်တည်တံ့‌သော ဗိသုကာဒီဇိုင်းများ</a:t>
            </a:r>
            <a:r>
              <a:rPr lang="en-US" dirty="0">
                <a:latin typeface="Pyidaungsu" panose="020B0502040204020203" pitchFamily="34" charset="0"/>
                <a:cs typeface="Pyidaungsu" panose="020B0502040204020203" pitchFamily="34" charset="0"/>
              </a:rPr>
              <a:t> (Sustainable architectural  Design) </a:t>
            </a:r>
            <a:r>
              <a:rPr lang="my-MM" dirty="0">
                <a:latin typeface="Pyidaungsu" panose="020B0502040204020203" pitchFamily="34" charset="0"/>
                <a:cs typeface="Pyidaungsu" panose="020B0502040204020203" pitchFamily="34" charset="0"/>
              </a:rPr>
              <a:t>အတွက် လိုက်နာနိုင်ရန် ညွှန်ကြားချက်များထုတ်ပြန်ခြင်း စသည်တို့ဖြစ်ပါသည်။</a:t>
            </a:r>
            <a:endParaRPr lang="en-US" dirty="0">
              <a:latin typeface="Pyidaungsu" panose="020B0502040204020203" pitchFamily="34" charset="0"/>
              <a:cs typeface="Pyidaungsu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557322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10176</Words>
  <Application>Microsoft Office PowerPoint</Application>
  <PresentationFormat>On-screen Show (4:3)</PresentationFormat>
  <Paragraphs>220</Paragraphs>
  <Slides>45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Calibri</vt:lpstr>
      <vt:lpstr>Georgia</vt:lpstr>
      <vt:lpstr>Pyidaungsu</vt:lpstr>
      <vt:lpstr>Times New Roman</vt:lpstr>
      <vt:lpstr>Trebuchet MS</vt:lpstr>
      <vt:lpstr>Slipstream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မြန်မာနိုင်ငံ အဆောက်အဦးဆိုင်ရာ စံချိန်စံညွှန်းလမ်းညွှန်ချက်များ ၂၀၂၅  (MNBC 2025) အပိုင်း-၂ တွင် ပါဝင်ဆောင်ရွက်ကြသူများ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User</dc:creator>
  <cp:lastModifiedBy>Maythu Win</cp:lastModifiedBy>
  <cp:revision>26</cp:revision>
  <dcterms:created xsi:type="dcterms:W3CDTF">2006-08-16T00:00:00Z</dcterms:created>
  <dcterms:modified xsi:type="dcterms:W3CDTF">2025-09-11T07:29:24Z</dcterms:modified>
</cp:coreProperties>
</file>